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y="5143500" cx="9144000"/>
  <p:notesSz cx="6858000" cy="9144000"/>
  <p:embeddedFontLst>
    <p:embeddedFont>
      <p:font typeface="Raleway"/>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i Hyun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927B44-2AEA-43BA-BBCF-70975E0EAEB0}">
  <a:tblStyle styleId="{F6927B44-2AEA-43BA-BBCF-70975E0EAE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CB64614-0E7B-41A0-A71E-0EB2C7D7F802}"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3.xml"/><Relationship Id="rId55" Type="http://schemas.openxmlformats.org/officeDocument/2006/relationships/font" Target="fonts/Raleway-boldItalic.fntdata"/><Relationship Id="rId10" Type="http://schemas.openxmlformats.org/officeDocument/2006/relationships/slide" Target="slides/slide2.xml"/><Relationship Id="rId54" Type="http://schemas.openxmlformats.org/officeDocument/2006/relationships/font" Target="fonts/Raleway-italic.fntdata"/><Relationship Id="rId13" Type="http://schemas.openxmlformats.org/officeDocument/2006/relationships/slide" Target="slides/slide5.xml"/><Relationship Id="rId57" Type="http://schemas.openxmlformats.org/officeDocument/2006/relationships/font" Target="fonts/Lato-bold.fntdata"/><Relationship Id="rId12" Type="http://schemas.openxmlformats.org/officeDocument/2006/relationships/slide" Target="slides/slide4.xml"/><Relationship Id="rId56" Type="http://schemas.openxmlformats.org/officeDocument/2006/relationships/font" Target="fonts/Lato-regular.fntdata"/><Relationship Id="rId15" Type="http://schemas.openxmlformats.org/officeDocument/2006/relationships/slide" Target="slides/slide7.xml"/><Relationship Id="rId59" Type="http://schemas.openxmlformats.org/officeDocument/2006/relationships/font" Target="fonts/Lato-boldItalic.fntdata"/><Relationship Id="rId14" Type="http://schemas.openxmlformats.org/officeDocument/2006/relationships/slide" Target="slides/slide6.xml"/><Relationship Id="rId58" Type="http://schemas.openxmlformats.org/officeDocument/2006/relationships/font" Target="fonts/Lato-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16T02:30:44.915">
    <p:pos x="6000" y="0"/>
    <p:text>I think this part needs an actual structure!!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f9583b4d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f9583b4d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77c4d1421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77c4d1421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basic is TP-replanning</a:t>
            </a:r>
            <a:endParaRPr/>
          </a:p>
          <a:p>
            <a:pPr indent="0" lvl="0" marL="0" rtl="0" algn="l">
              <a:lnSpc>
                <a:spcPct val="115000"/>
              </a:lnSpc>
              <a:spcBef>
                <a:spcPts val="1200"/>
              </a:spcBef>
              <a:spcAft>
                <a:spcPts val="0"/>
              </a:spcAft>
              <a:buClr>
                <a:schemeClr val="dk1"/>
              </a:buClr>
              <a:buSzPts val="1100"/>
              <a:buFont typeface="Arial"/>
              <a:buNone/>
            </a:pPr>
            <a:r>
              <a:rPr lang="en"/>
              <a:t>the overall structure remains the same as token passing, but it added a feature where they check if there is any collision between agents</a:t>
            </a:r>
            <a:endParaRPr/>
          </a:p>
          <a:p>
            <a:pPr indent="0" lvl="0" marL="0" rtl="0" algn="l">
              <a:lnSpc>
                <a:spcPct val="115000"/>
              </a:lnSpc>
              <a:spcBef>
                <a:spcPts val="1200"/>
              </a:spcBef>
              <a:spcAft>
                <a:spcPts val="1200"/>
              </a:spcAft>
              <a:buClr>
                <a:schemeClr val="dk1"/>
              </a:buClr>
              <a:buSzPts val="1100"/>
              <a:buFont typeface="Arial"/>
              <a:buNone/>
            </a:pPr>
            <a:r>
              <a:rPr lang="en"/>
              <a:t>If there is any, tokens are assigned to them to solve the problem immediately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f9583b4d9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f9583b4d9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KTP is </a:t>
            </a:r>
            <a:r>
              <a:rPr lang="en"/>
              <a:t>adding</a:t>
            </a:r>
            <a:r>
              <a:rPr lang="en"/>
              <a:t> a feature and a parmeter to TP replanning</a:t>
            </a:r>
            <a:endParaRPr/>
          </a:p>
          <a:p>
            <a:pPr indent="0" lvl="0" marL="0" rtl="0" algn="l">
              <a:lnSpc>
                <a:spcPct val="115000"/>
              </a:lnSpc>
              <a:spcBef>
                <a:spcPts val="1200"/>
              </a:spcBef>
              <a:spcAft>
                <a:spcPts val="1200"/>
              </a:spcAft>
              <a:buNone/>
            </a:pPr>
            <a:r>
              <a:rPr lang="en"/>
              <a:t>This also checks collisions, however, it plans k number of paths ahead, so that agents don’t need to get the tokens immediately to solve the collision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77c4d1421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a77c4d1421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Last is ptp, </a:t>
            </a:r>
            <a:r>
              <a:rPr lang="en"/>
              <a:t>which</a:t>
            </a:r>
            <a:r>
              <a:rPr lang="en"/>
              <a:t> also is a parameter on tp replanning.</a:t>
            </a:r>
            <a:endParaRPr/>
          </a:p>
          <a:p>
            <a:pPr indent="0" lvl="0" marL="0" rtl="0" algn="l">
              <a:lnSpc>
                <a:spcPct val="115000"/>
              </a:lnSpc>
              <a:spcBef>
                <a:spcPts val="1200"/>
              </a:spcBef>
              <a:spcAft>
                <a:spcPts val="1200"/>
              </a:spcAft>
              <a:buNone/>
            </a:pPr>
            <a:r>
              <a:rPr lang="en"/>
              <a:t>This makes agents to  check collision even before it happens, if the probability of colliding is over the p value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73305617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73305617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 will explain about the RL architecture. The first part of setting involves building the environment. This involves creating a map, creating behaviors, and setting rewards. </a:t>
            </a:r>
            <a:r>
              <a:rPr lang="en">
                <a:solidFill>
                  <a:schemeClr val="dk1"/>
                </a:solidFill>
                <a:latin typeface="Times New Roman"/>
                <a:ea typeface="Times New Roman"/>
                <a:cs typeface="Times New Roman"/>
                <a:sym typeface="Times New Roman"/>
              </a:rPr>
              <a:t>For the rewards, When they hit the obstacles, they will get -50. We also set the reward for the target that each robot has and the position to get back to its original position as +50, </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Then there is the learning procedure. We can first train the environment with the Qtable and then train the task with the updated Qtable. The training goes through iterations with RL brain updating the Qtable. The results of this learning are reflected when updating the Qtable and choosing the next action. By repeating this process, we can train on the environment and tasks.</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Finally, there is a test phase based on the trained results. We don't modify the Qtable from training, just update it with additional information about the given task to perform the task. If the environment changes significantly or the content of the task does not change significantly, you can proceed to TEST without training, but otherwise, you need to go back to the LEARNING phase to train again.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f9583b4d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f9583b4d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fe6df69c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fe6df69c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77c4d1421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77c4d1421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f9583b4d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f9583b4d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As mentioned in the previous section, all tp algorithms react differently to </a:t>
            </a:r>
            <a:r>
              <a:rPr lang="en">
                <a:solidFill>
                  <a:schemeClr val="dk1"/>
                </a:solidFill>
              </a:rPr>
              <a:t>collisions</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the simulation on the grid above, i </a:t>
            </a:r>
            <a:r>
              <a:rPr lang="en">
                <a:solidFill>
                  <a:schemeClr val="dk1"/>
                </a:solidFill>
              </a:rPr>
              <a:t>would like to explain the details of what is happening on each configuration when they plan their paths when they meet other agents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f9583b4d9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f9583b4d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After nine </a:t>
            </a:r>
            <a:r>
              <a:rPr lang="en"/>
              <a:t>steps</a:t>
            </a:r>
            <a:endParaRPr/>
          </a:p>
          <a:p>
            <a:pPr indent="0" lvl="0" marL="0" rtl="0" algn="l">
              <a:lnSpc>
                <a:spcPct val="115000"/>
              </a:lnSpc>
              <a:spcBef>
                <a:spcPts val="1200"/>
              </a:spcBef>
              <a:spcAft>
                <a:spcPts val="0"/>
              </a:spcAft>
              <a:buNone/>
            </a:pPr>
            <a:r>
              <a:rPr lang="en"/>
              <a:t>agents 0, 1, and 2 approach the  yellow zone</a:t>
            </a:r>
            <a:endParaRPr/>
          </a:p>
          <a:p>
            <a:pPr indent="0" lvl="0" marL="0" rtl="0" algn="l">
              <a:lnSpc>
                <a:spcPct val="115000"/>
              </a:lnSpc>
              <a:spcBef>
                <a:spcPts val="1200"/>
              </a:spcBef>
              <a:spcAft>
                <a:spcPts val="0"/>
              </a:spcAft>
              <a:buNone/>
            </a:pPr>
            <a:r>
              <a:rPr lang="en"/>
              <a:t>TP-replannin</a:t>
            </a:r>
            <a:r>
              <a:rPr lang="en"/>
              <a:t>g </a:t>
            </a:r>
            <a:r>
              <a:rPr lang="en"/>
              <a:t> algorithm simply keeps on going until they actually collide, so agent 1 simply waits some time stamp and follows agent 2 from the back</a:t>
            </a:r>
            <a:endParaRPr/>
          </a:p>
          <a:p>
            <a:pPr indent="0" lvl="0" marL="0" rtl="0" algn="l">
              <a:lnSpc>
                <a:spcPct val="115000"/>
              </a:lnSpc>
              <a:spcBef>
                <a:spcPts val="1200"/>
              </a:spcBef>
              <a:spcAft>
                <a:spcPts val="0"/>
              </a:spcAft>
              <a:buNone/>
            </a:pPr>
            <a:r>
              <a:rPr lang="en"/>
              <a:t>KTP however, the agent initially had 2 plans in its mind, so while agent 1 keeps on going, agent two goes with plan b. However in this case, the </a:t>
            </a:r>
            <a:r>
              <a:rPr lang="en"/>
              <a:t>second</a:t>
            </a:r>
            <a:r>
              <a:rPr lang="en"/>
              <a:t> path was to wait until agent 1 comes back, so it stays there for a while.</a:t>
            </a:r>
            <a:endParaRPr/>
          </a:p>
          <a:p>
            <a:pPr indent="0" lvl="0" marL="0" rtl="0" algn="l">
              <a:lnSpc>
                <a:spcPct val="115000"/>
              </a:lnSpc>
              <a:spcBef>
                <a:spcPts val="1200"/>
              </a:spcBef>
              <a:spcAft>
                <a:spcPts val="1200"/>
              </a:spcAft>
              <a:buNone/>
            </a:pPr>
            <a:r>
              <a:rPr lang="en"/>
              <a:t>PTP, </a:t>
            </a:r>
            <a:r>
              <a:rPr lang="en"/>
              <a:t>agents </a:t>
            </a:r>
            <a:r>
              <a:rPr lang="en"/>
              <a:t>thought there was an over 50% possibility  that collision will </a:t>
            </a:r>
            <a:r>
              <a:rPr lang="en"/>
              <a:t>happen</a:t>
            </a:r>
            <a:r>
              <a:rPr lang="en"/>
              <a:t> on that yellow zone, So agent 2 took a </a:t>
            </a:r>
            <a:r>
              <a:rPr lang="en"/>
              <a:t>detour</a:t>
            </a:r>
            <a:r>
              <a:rPr lang="en"/>
              <a:t> </a:t>
            </a:r>
            <a:r>
              <a:rPr lang="en">
                <a:solidFill>
                  <a:schemeClr val="dk1"/>
                </a:solidFill>
              </a:rPr>
              <a:t>completely around the obstacle to reduce risk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73305617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7330561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050">
                <a:solidFill>
                  <a:schemeClr val="dk1"/>
                </a:solidFill>
                <a:latin typeface="Times New Roman"/>
                <a:ea typeface="Times New Roman"/>
                <a:cs typeface="Times New Roman"/>
                <a:sym typeface="Times New Roman"/>
              </a:rPr>
              <a:t>I will explain about formal design of RL. The main idea is to determine a policy that updates the Qtable and selects an action for the state based on the updated Qtable. </a:t>
            </a:r>
            <a:endParaRPr sz="10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050">
                <a:solidFill>
                  <a:schemeClr val="dk1"/>
                </a:solidFill>
                <a:latin typeface="Times New Roman"/>
                <a:ea typeface="Times New Roman"/>
                <a:cs typeface="Times New Roman"/>
                <a:sym typeface="Times New Roman"/>
              </a:rPr>
              <a:t> In general, there are two cases in Q-learning: greedy and ε-greedy (epsilon greedy). Here, we use ε-greedy to balance the desire to explore new paths with the desire to utilize previously learned information.</a:t>
            </a:r>
            <a:endParaRPr sz="10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050">
                <a:solidFill>
                  <a:schemeClr val="dk1"/>
                </a:solidFill>
                <a:latin typeface="Times New Roman"/>
                <a:ea typeface="Times New Roman"/>
                <a:cs typeface="Times New Roman"/>
                <a:sym typeface="Times New Roman"/>
              </a:rPr>
              <a:t>First, let's take a closer look at how we update the Qtable in each eqisode in </a:t>
            </a:r>
            <a:r>
              <a:rPr lang="en" sz="1050">
                <a:solidFill>
                  <a:schemeClr val="dk1"/>
                </a:solidFill>
                <a:latin typeface="Times New Roman"/>
                <a:ea typeface="Times New Roman"/>
                <a:cs typeface="Times New Roman"/>
                <a:sym typeface="Times New Roman"/>
              </a:rPr>
              <a:t>pseudo</a:t>
            </a:r>
            <a:r>
              <a:rPr lang="en" sz="1050">
                <a:solidFill>
                  <a:schemeClr val="dk1"/>
                </a:solidFill>
                <a:latin typeface="Times New Roman"/>
                <a:ea typeface="Times New Roman"/>
                <a:cs typeface="Times New Roman"/>
                <a:sym typeface="Times New Roman"/>
              </a:rPr>
              <a:t> code. Q of S A  is the Q-value for taking action a in state s. α is the learning rate, R of s,a is the reward received, gamma is the discount rate, and max</a:t>
            </a:r>
            <a:r>
              <a:rPr i="1" lang="en" sz="1050">
                <a:solidFill>
                  <a:schemeClr val="dk1"/>
                </a:solidFill>
                <a:latin typeface="Times New Roman"/>
                <a:ea typeface="Times New Roman"/>
                <a:cs typeface="Times New Roman"/>
                <a:sym typeface="Times New Roman"/>
              </a:rPr>
              <a:t>a</a:t>
            </a:r>
            <a:r>
              <a:rPr lang="en" sz="1050">
                <a:solidFill>
                  <a:schemeClr val="dk1"/>
                </a:solidFill>
                <a:latin typeface="Times New Roman"/>
                <a:ea typeface="Times New Roman"/>
                <a:cs typeface="Times New Roman"/>
                <a:sym typeface="Times New Roman"/>
              </a:rPr>
              <a:t>′​</a:t>
            </a:r>
            <a:r>
              <a:rPr i="1" lang="en" sz="1050">
                <a:solidFill>
                  <a:schemeClr val="dk1"/>
                </a:solidFill>
                <a:latin typeface="Times New Roman"/>
                <a:ea typeface="Times New Roman"/>
                <a:cs typeface="Times New Roman"/>
                <a:sym typeface="Times New Roman"/>
              </a:rPr>
              <a:t>Q</a:t>
            </a:r>
            <a:r>
              <a:rPr lang="en" sz="1050">
                <a:solidFill>
                  <a:schemeClr val="dk1"/>
                </a:solidFill>
                <a:latin typeface="Times New Roman"/>
                <a:ea typeface="Times New Roman"/>
                <a:cs typeface="Times New Roman"/>
                <a:sym typeface="Times New Roman"/>
              </a:rPr>
              <a:t>(</a:t>
            </a:r>
            <a:r>
              <a:rPr i="1" lang="en" sz="1050">
                <a:solidFill>
                  <a:schemeClr val="dk1"/>
                </a:solidFill>
                <a:latin typeface="Times New Roman"/>
                <a:ea typeface="Times New Roman"/>
                <a:cs typeface="Times New Roman"/>
                <a:sym typeface="Times New Roman"/>
              </a:rPr>
              <a:t>s</a:t>
            </a:r>
            <a:r>
              <a:rPr lang="en" sz="1050">
                <a:solidFill>
                  <a:schemeClr val="dk1"/>
                </a:solidFill>
                <a:latin typeface="Times New Roman"/>
                <a:ea typeface="Times New Roman"/>
                <a:cs typeface="Times New Roman"/>
                <a:sym typeface="Times New Roman"/>
              </a:rPr>
              <a:t>,</a:t>
            </a:r>
            <a:r>
              <a:rPr i="1" lang="en" sz="1050">
                <a:solidFill>
                  <a:schemeClr val="dk1"/>
                </a:solidFill>
                <a:latin typeface="Times New Roman"/>
                <a:ea typeface="Times New Roman"/>
                <a:cs typeface="Times New Roman"/>
                <a:sym typeface="Times New Roman"/>
              </a:rPr>
              <a:t>a</a:t>
            </a:r>
            <a:r>
              <a:rPr lang="en" sz="1050">
                <a:solidFill>
                  <a:schemeClr val="dk1"/>
                </a:solidFill>
                <a:latin typeface="Times New Roman"/>
                <a:ea typeface="Times New Roman"/>
                <a:cs typeface="Times New Roman"/>
                <a:sym typeface="Times New Roman"/>
              </a:rPr>
              <a:t>′) is the maximum possible Q-value in the next state. They update to maximize the Q value</a:t>
            </a:r>
            <a:endParaRPr sz="10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05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050">
                <a:solidFill>
                  <a:schemeClr val="dk1"/>
                </a:solidFill>
                <a:latin typeface="Times New Roman"/>
                <a:ea typeface="Times New Roman"/>
                <a:cs typeface="Times New Roman"/>
                <a:sym typeface="Times New Roman"/>
              </a:rPr>
              <a:t>Let’s look at the function on the right. </a:t>
            </a:r>
            <a:r>
              <a:rPr lang="en" sz="1050">
                <a:solidFill>
                  <a:schemeClr val="dk1"/>
                </a:solidFill>
                <a:latin typeface="Times New Roman"/>
                <a:ea typeface="Times New Roman"/>
                <a:cs typeface="Times New Roman"/>
                <a:sym typeface="Times New Roman"/>
              </a:rPr>
              <a:t>Based on these updated values, the policy is determined by the following formula. Depending on epsilon, it first choose random action, but as learning proceed it choose action to maxmize Q value.</a:t>
            </a:r>
            <a:endParaRPr sz="105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f9583b4d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f9583b4d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77c4d142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77c4d142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77c4d1421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a77c4d1421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a73305617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a7330561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Clr>
                <a:schemeClr val="dk1"/>
              </a:buClr>
              <a:buSzPts val="1100"/>
              <a:buFont typeface="Arial"/>
              <a:buNone/>
            </a:pPr>
            <a:r>
              <a:t/>
            </a:r>
            <a:endParaRPr sz="105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For our experiments, we created four environments and assigned the same multi-agent pick-up and delivery task to each environment. We prepared and tested the TP algorithm, reinforcement learning, and active adaptive algorithms to perform the task according to these conditions. This allowed us to visualize the work of each algorithm and measure its completion time.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73305617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a73305617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After modifying the original code to our experimental setup, we tested original tp, and the </a:t>
            </a:r>
            <a:r>
              <a:rPr lang="en" sz="1400">
                <a:solidFill>
                  <a:schemeClr val="dk1"/>
                </a:solidFill>
                <a:latin typeface="Lato"/>
                <a:ea typeface="Lato"/>
                <a:cs typeface="Lato"/>
                <a:sym typeface="Lato"/>
              </a:rPr>
              <a:t>parameters to find the optimal k and p values</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We selected 1 and 2 for k </a:t>
            </a:r>
            <a:r>
              <a:rPr lang="en" sz="1400">
                <a:solidFill>
                  <a:schemeClr val="dk1"/>
                </a:solidFill>
                <a:latin typeface="Lato"/>
                <a:ea typeface="Lato"/>
                <a:cs typeface="Lato"/>
                <a:sym typeface="Lato"/>
              </a:rPr>
              <a:t>values</a:t>
            </a:r>
            <a:r>
              <a:rPr lang="en" sz="1400">
                <a:solidFill>
                  <a:schemeClr val="dk1"/>
                </a:solidFill>
                <a:latin typeface="Lato"/>
                <a:ea typeface="Lato"/>
                <a:cs typeface="Lato"/>
                <a:sym typeface="Lato"/>
              </a:rPr>
              <a:t> and 0.5 and 0.1 for p values after trials since there were limited impact after those thresholds.</a:t>
            </a:r>
            <a:endParaRPr sz="1400">
              <a:solidFill>
                <a:schemeClr val="dk1"/>
              </a:solidFill>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77c4d1421_4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77c4d1421_4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The code consists of a total of 4 .py files and 12 qtable files. The robots records their path to the goal, path from the goal to their initial location, their combined path and qtable. New_small_maze.py is the file that configures the environment. </a:t>
            </a:r>
            <a:endParaRPr>
              <a:solidFill>
                <a:schemeClr val="dk1"/>
              </a:solidFill>
              <a:highlight>
                <a:srgbClr val="FFFFFF"/>
              </a:highlight>
              <a:latin typeface="Times New Roman"/>
              <a:ea typeface="Times New Roman"/>
              <a:cs typeface="Times New Roman"/>
              <a:sym typeface="Times New Roman"/>
            </a:endParaRPr>
          </a:p>
          <a:p>
            <a:pPr indent="-228600" lvl="0" marL="68580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RLBrain.py is a code to implement reinforcement learning logic, Qtables.py is implemented so that the qtables can reflect updated information. Warehouse_test.py is the file that combines all three of the files into a simulation.</a:t>
            </a:r>
            <a:endParaRPr>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77c4d1421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77c4d1421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77c4d1421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77c4d1421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a73305617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a73305617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We had 4 environments for our simulations differing in complexity and size.</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three robots each had a designated task with a goal</a:t>
            </a:r>
            <a:endParaRPr sz="1400">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f9583b4d9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f9583b4d9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f9583b4d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9f9583b4d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77c4d142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77c4d142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a77c4d1421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a77c4d1421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ato"/>
                <a:ea typeface="Lato"/>
                <a:cs typeface="Lato"/>
                <a:sym typeface="Lato"/>
              </a:rPr>
              <a:t>Since TP algorithms had 5 variations, </a:t>
            </a:r>
            <a:r>
              <a:rPr lang="en" sz="1400">
                <a:solidFill>
                  <a:schemeClr val="dk1"/>
                </a:solidFill>
                <a:latin typeface="Lato"/>
                <a:ea typeface="Lato"/>
                <a:cs typeface="Lato"/>
                <a:sym typeface="Lato"/>
              </a:rPr>
              <a:t>we compared the total time, time taken for each tasks, number of replans, and the cost </a:t>
            </a:r>
            <a:endParaRPr sz="1400">
              <a:solidFill>
                <a:schemeClr val="dk1"/>
              </a:solidFill>
              <a:latin typeface="Lato"/>
              <a:ea typeface="Lato"/>
              <a:cs typeface="Lato"/>
              <a:sym typeface="Lato"/>
            </a:endParaRPr>
          </a:p>
          <a:p>
            <a:pPr indent="0" lvl="0" marL="0" rtl="0" algn="l">
              <a:spcBef>
                <a:spcPts val="0"/>
              </a:spcBef>
              <a:spcAft>
                <a:spcPts val="0"/>
              </a:spcAft>
              <a:buNone/>
            </a:pPr>
            <a:r>
              <a:rPr lang="en" sz="1400">
                <a:solidFill>
                  <a:schemeClr val="dk1"/>
                </a:solidFill>
                <a:latin typeface="Lato"/>
                <a:ea typeface="Lato"/>
                <a:cs typeface="Lato"/>
                <a:sym typeface="Lato"/>
              </a:rPr>
              <a:t>Based on all these factors, we chose the optimal configuration that can be compared with the other algorithms.</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In a complex large environment, TP-replanning with no other features worked best performing best in most factors</a:t>
            </a:r>
            <a:endParaRPr sz="1400">
              <a:solidFill>
                <a:schemeClr val="dk1"/>
              </a:solidFill>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a77c4d1421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a77c4d1421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ato"/>
                <a:ea typeface="Lato"/>
                <a:cs typeface="Lato"/>
                <a:sym typeface="Lato"/>
              </a:rPr>
              <a:t>In a complex small environment, adding a p value of 0.1 outperformed the other configurations</a:t>
            </a:r>
            <a:endParaRPr sz="1400">
              <a:solidFill>
                <a:schemeClr val="dk1"/>
              </a:solidFill>
              <a:latin typeface="Lato"/>
              <a:ea typeface="Lato"/>
              <a:cs typeface="Lato"/>
              <a:sym typeface="Lato"/>
            </a:endParaRPr>
          </a:p>
          <a:p>
            <a:pPr indent="0" lvl="0" marL="0" rtl="0" algn="l">
              <a:spcBef>
                <a:spcPts val="0"/>
              </a:spcBef>
              <a:spcAft>
                <a:spcPts val="0"/>
              </a:spcAft>
              <a:buNone/>
            </a:pPr>
            <a:r>
              <a:rPr lang="en" sz="1400">
                <a:solidFill>
                  <a:schemeClr val="dk1"/>
                </a:solidFill>
                <a:latin typeface="Lato"/>
                <a:ea typeface="Lato"/>
                <a:cs typeface="Lato"/>
                <a:sym typeface="Lato"/>
              </a:rPr>
              <a:t>K value of 2 also showed great performance, whereas tp-replanning with no parameters experienced 5 delays.</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This states that the environment had multiple collisions, thus adding parameters helped</a:t>
            </a:r>
            <a:endParaRPr sz="1400">
              <a:solidFill>
                <a:schemeClr val="dk1"/>
              </a:solidFill>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77c4d1421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77c4d1421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In a simple large environment, all configurations had similar results with no replanning, meaning the environment  did not need extra tuning for collisions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a77c4d1421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a77c4d1421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In a simple small environment, tp-replanning and ptp of 0.5 had same results on all factors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f9583b4d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9f9583b4d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앞서 설명한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a77c4d1421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a77c4d1421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a77c4d1421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a77c4d1421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7330561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a7330561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73305617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a73305617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77c4d1421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77c4d1421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77c4d1421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77c4d1421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77c4d142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77c4d142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a77c4d1421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a77c4d1421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323850" lvl="0" marL="457200" rtl="0" algn="l">
              <a:lnSpc>
                <a:spcPct val="115000"/>
              </a:lnSpc>
              <a:spcBef>
                <a:spcPts val="0"/>
              </a:spcBef>
              <a:spcAft>
                <a:spcPts val="0"/>
              </a:spcAft>
              <a:buClr>
                <a:srgbClr val="595959"/>
              </a:buClr>
              <a:buSzPts val="1500"/>
              <a:buFont typeface="Lato"/>
              <a:buChar char="●"/>
            </a:pPr>
            <a:r>
              <a:rPr lang="en" sz="1500">
                <a:solidFill>
                  <a:srgbClr val="595959"/>
                </a:solidFill>
                <a:latin typeface="Lato"/>
                <a:ea typeface="Lato"/>
                <a:cs typeface="Lato"/>
                <a:sym typeface="Lato"/>
              </a:rPr>
              <a:t>This Study compares three algorithms in multiple environments, to find the optimal algorithm </a:t>
            </a:r>
            <a:endParaRPr sz="1500">
              <a:solidFill>
                <a:srgbClr val="595959"/>
              </a:solidFill>
              <a:latin typeface="Lato"/>
              <a:ea typeface="Lato"/>
              <a:cs typeface="Lato"/>
              <a:sym typeface="Lato"/>
            </a:endParaRPr>
          </a:p>
          <a:p>
            <a:pPr indent="-323850" lvl="0" marL="457200" rtl="0" algn="l">
              <a:lnSpc>
                <a:spcPct val="115000"/>
              </a:lnSpc>
              <a:spcBef>
                <a:spcPts val="0"/>
              </a:spcBef>
              <a:spcAft>
                <a:spcPts val="0"/>
              </a:spcAft>
              <a:buClr>
                <a:srgbClr val="595959"/>
              </a:buClr>
              <a:buSzPts val="1500"/>
              <a:buFont typeface="Lato"/>
              <a:buChar char="●"/>
            </a:pPr>
            <a:r>
              <a:rPr lang="en" sz="1500">
                <a:solidFill>
                  <a:srgbClr val="595959"/>
                </a:solidFill>
                <a:latin typeface="Lato"/>
                <a:ea typeface="Lato"/>
                <a:cs typeface="Lato"/>
                <a:sym typeface="Lato"/>
              </a:rPr>
              <a:t>Results showed that the </a:t>
            </a:r>
            <a:r>
              <a:rPr b="1" lang="en" sz="1500">
                <a:solidFill>
                  <a:srgbClr val="595959"/>
                </a:solidFill>
                <a:latin typeface="Lato"/>
                <a:ea typeface="Lato"/>
                <a:cs typeface="Lato"/>
                <a:sym typeface="Lato"/>
              </a:rPr>
              <a:t>A* based active algorithm</a:t>
            </a:r>
            <a:r>
              <a:rPr lang="en" sz="1500">
                <a:solidFill>
                  <a:srgbClr val="595959"/>
                </a:solidFill>
                <a:latin typeface="Lato"/>
                <a:ea typeface="Lato"/>
                <a:cs typeface="Lato"/>
                <a:sym typeface="Lato"/>
              </a:rPr>
              <a:t> outperformed TP and RL algorithms in small, complex environments, </a:t>
            </a:r>
            <a:br>
              <a:rPr lang="en" sz="1500">
                <a:solidFill>
                  <a:srgbClr val="595959"/>
                </a:solidFill>
                <a:latin typeface="Lato"/>
                <a:ea typeface="Lato"/>
                <a:cs typeface="Lato"/>
                <a:sym typeface="Lato"/>
              </a:rPr>
            </a:br>
            <a:r>
              <a:rPr lang="en" sz="1500">
                <a:solidFill>
                  <a:srgbClr val="595959"/>
                </a:solidFill>
                <a:latin typeface="Lato"/>
                <a:ea typeface="Lato"/>
                <a:cs typeface="Lato"/>
                <a:sym typeface="Lato"/>
              </a:rPr>
              <a:t>indicating a need for more studies in  adaptive, active algorithm with simultaneous interaction within robots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f9583b4d9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9f9583b4d9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77c4d142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a77c4d142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77c4d1421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77c4d1421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77c4d1421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77c4d1421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77c4d1421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77c4d1421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77c4d1421_4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77c4d1421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77c4d1421_4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77c4d1421_4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first algorithm is called token passing, where all agents passes a token that contains all the information for MAPF, MAPD tasks</a:t>
            </a:r>
            <a:endParaRPr/>
          </a:p>
          <a:p>
            <a:pPr indent="0" lvl="0" marL="0" rtl="0" algn="l">
              <a:lnSpc>
                <a:spcPct val="115000"/>
              </a:lnSpc>
              <a:spcBef>
                <a:spcPts val="1200"/>
              </a:spcBef>
              <a:spcAft>
                <a:spcPts val="1200"/>
              </a:spcAft>
              <a:buClr>
                <a:schemeClr val="dk1"/>
              </a:buClr>
              <a:buSzPts val="1100"/>
              <a:buFont typeface="Arial"/>
              <a:buNone/>
            </a:pPr>
            <a:r>
              <a:rPr lang="en"/>
              <a:t>We will be utilizing a more state-of-the-art  algorithm by using a variation of this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74" name="Google Shape;74;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82" name="Google Shape;82;p1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 name="Google Shape;83;p1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4" name="Google Shape;84;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8"/>
          <p:cNvGrpSpPr/>
          <p:nvPr/>
        </p:nvGrpSpPr>
        <p:grpSpPr>
          <a:xfrm>
            <a:off x="830392" y="1191256"/>
            <a:ext cx="745763"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8"/>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1" name="Google Shape;91;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9"/>
          <p:cNvGrpSpPr/>
          <p:nvPr/>
        </p:nvGrpSpPr>
        <p:grpSpPr>
          <a:xfrm>
            <a:off x="830392" y="1191256"/>
            <a:ext cx="745763"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8" name="Google Shape;98;p19"/>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9" name="Google Shape;9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p20"/>
          <p:cNvGrpSpPr/>
          <p:nvPr/>
        </p:nvGrpSpPr>
        <p:grpSpPr>
          <a:xfrm>
            <a:off x="830392" y="4169130"/>
            <a:ext cx="745763"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5" name="Google Shape;105;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1"/>
          <p:cNvGrpSpPr/>
          <p:nvPr/>
        </p:nvGrpSpPr>
        <p:grpSpPr>
          <a:xfrm>
            <a:off x="830392" y="1191256"/>
            <a:ext cx="745763"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12" name="Google Shape;112;p21"/>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Google Shape;113;p2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4" name="Google Shape;114;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17" name="Google Shape;117;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2" y="4169130"/>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gif"/><Relationship Id="rId4" Type="http://schemas.openxmlformats.org/officeDocument/2006/relationships/image" Target="../media/image10.gif"/><Relationship Id="rId5" Type="http://schemas.openxmlformats.org/officeDocument/2006/relationships/image" Target="../media/image6.gif"/><Relationship Id="rId6" Type="http://schemas.openxmlformats.org/officeDocument/2006/relationships/image" Target="../media/image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gif"/><Relationship Id="rId4" Type="http://schemas.openxmlformats.org/officeDocument/2006/relationships/image" Target="../media/image19.gif"/><Relationship Id="rId5" Type="http://schemas.openxmlformats.org/officeDocument/2006/relationships/image" Target="../media/image25.gif"/><Relationship Id="rId6" Type="http://schemas.openxmlformats.org/officeDocument/2006/relationships/image" Target="../media/image2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ctrTitle"/>
          </p:nvPr>
        </p:nvSpPr>
        <p:spPr>
          <a:xfrm>
            <a:off x="0" y="1322450"/>
            <a:ext cx="91440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700">
                <a:latin typeface="Times New Roman"/>
                <a:ea typeface="Times New Roman"/>
                <a:cs typeface="Times New Roman"/>
                <a:sym typeface="Times New Roman"/>
              </a:rPr>
              <a:t>Behavior Based </a:t>
            </a:r>
            <a:endParaRPr sz="2700">
              <a:latin typeface="Times New Roman"/>
              <a:ea typeface="Times New Roman"/>
              <a:cs typeface="Times New Roman"/>
              <a:sym typeface="Times New Roman"/>
            </a:endParaRPr>
          </a:p>
          <a:p>
            <a:pPr indent="0" lvl="0" marL="0" rtl="0" algn="ctr">
              <a:spcBef>
                <a:spcPts val="0"/>
              </a:spcBef>
              <a:spcAft>
                <a:spcPts val="0"/>
              </a:spcAft>
              <a:buNone/>
            </a:pPr>
            <a:r>
              <a:rPr lang="en" sz="2700">
                <a:latin typeface="Times New Roman"/>
                <a:ea typeface="Times New Roman"/>
                <a:cs typeface="Times New Roman"/>
                <a:sym typeface="Times New Roman"/>
              </a:rPr>
              <a:t>Interactive Multi-Agents Robot Algorithms </a:t>
            </a:r>
            <a:endParaRPr sz="2700">
              <a:latin typeface="Times New Roman"/>
              <a:ea typeface="Times New Roman"/>
              <a:cs typeface="Times New Roman"/>
              <a:sym typeface="Times New Roman"/>
            </a:endParaRPr>
          </a:p>
          <a:p>
            <a:pPr indent="0" lvl="0" marL="0" rtl="0" algn="ctr">
              <a:spcBef>
                <a:spcPts val="0"/>
              </a:spcBef>
              <a:spcAft>
                <a:spcPts val="0"/>
              </a:spcAft>
              <a:buNone/>
            </a:pPr>
            <a:r>
              <a:rPr lang="en" sz="2700">
                <a:latin typeface="Times New Roman"/>
                <a:ea typeface="Times New Roman"/>
                <a:cs typeface="Times New Roman"/>
                <a:sym typeface="Times New Roman"/>
              </a:rPr>
              <a:t>in Complex Environment</a:t>
            </a:r>
            <a:endParaRPr sz="2700">
              <a:latin typeface="Times New Roman"/>
              <a:ea typeface="Times New Roman"/>
              <a:cs typeface="Times New Roman"/>
              <a:sym typeface="Times New Roman"/>
            </a:endParaRPr>
          </a:p>
        </p:txBody>
      </p:sp>
      <p:sp>
        <p:nvSpPr>
          <p:cNvPr id="132" name="Google Shape;132;p25"/>
          <p:cNvSpPr txBox="1"/>
          <p:nvPr>
            <p:ph idx="1" type="subTitle"/>
          </p:nvPr>
        </p:nvSpPr>
        <p:spPr>
          <a:xfrm>
            <a:off x="727950" y="3440050"/>
            <a:ext cx="7688100" cy="11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700">
              <a:latin typeface="Arial"/>
              <a:ea typeface="Arial"/>
              <a:cs typeface="Arial"/>
              <a:sym typeface="Arial"/>
            </a:endParaRPr>
          </a:p>
          <a:p>
            <a:pPr indent="0" lvl="0" marL="0" rtl="0" algn="ctr">
              <a:spcBef>
                <a:spcPts val="0"/>
              </a:spcBef>
              <a:spcAft>
                <a:spcPts val="0"/>
              </a:spcAft>
              <a:buNone/>
            </a:pPr>
            <a:r>
              <a:rPr lang="en" sz="1700">
                <a:latin typeface="Arial"/>
                <a:ea typeface="Arial"/>
                <a:cs typeface="Arial"/>
                <a:sym typeface="Arial"/>
              </a:rPr>
              <a:t>Ji Hyun Kim, Sree Deeksha Bethapuri, Hyeongjin Kim, Mitchell Whalen</a:t>
            </a:r>
            <a:endParaRPr sz="700">
              <a:latin typeface="Times New Roman"/>
              <a:ea typeface="Times New Roman"/>
              <a:cs typeface="Times New Roman"/>
              <a:sym typeface="Times New Roman"/>
            </a:endParaRPr>
          </a:p>
        </p:txBody>
      </p:sp>
      <p:sp>
        <p:nvSpPr>
          <p:cNvPr id="133" name="Google Shape;133;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idx="1" type="body"/>
          </p:nvPr>
        </p:nvSpPr>
        <p:spPr>
          <a:xfrm>
            <a:off x="4590625" y="2801825"/>
            <a:ext cx="4270500" cy="127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2B2B2B"/>
                </a:solidFill>
              </a:rPr>
              <a:t>Checks for </a:t>
            </a:r>
            <a:r>
              <a:rPr b="1" lang="en">
                <a:solidFill>
                  <a:srgbClr val="2B2B2B"/>
                </a:solidFill>
              </a:rPr>
              <a:t>collisions</a:t>
            </a:r>
            <a:endParaRPr b="1">
              <a:solidFill>
                <a:srgbClr val="2B2B2B"/>
              </a:solidFill>
            </a:endParaRPr>
          </a:p>
          <a:p>
            <a:pPr indent="-311150" lvl="0" marL="457200" rtl="0" algn="l">
              <a:spcBef>
                <a:spcPts val="1200"/>
              </a:spcBef>
              <a:spcAft>
                <a:spcPts val="0"/>
              </a:spcAft>
              <a:buClr>
                <a:srgbClr val="2B2B2B"/>
              </a:buClr>
              <a:buSzPts val="1300"/>
              <a:buChar char="-"/>
            </a:pPr>
            <a:r>
              <a:rPr b="1" lang="en">
                <a:solidFill>
                  <a:srgbClr val="2B2B2B"/>
                </a:solidFill>
              </a:rPr>
              <a:t>Immediately assign the token to the agent that has collision</a:t>
            </a:r>
            <a:endParaRPr b="1">
              <a:solidFill>
                <a:srgbClr val="2B2B2B"/>
              </a:solidFill>
            </a:endParaRPr>
          </a:p>
        </p:txBody>
      </p:sp>
      <p:sp>
        <p:nvSpPr>
          <p:cNvPr id="193" name="Google Shape;193;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1 | Token Passing - Replanning</a:t>
            </a:r>
            <a:endParaRPr/>
          </a:p>
        </p:txBody>
      </p:sp>
      <p:pic>
        <p:nvPicPr>
          <p:cNvPr id="194" name="Google Shape;194;p34"/>
          <p:cNvPicPr preferRelativeResize="0"/>
          <p:nvPr/>
        </p:nvPicPr>
        <p:blipFill>
          <a:blip r:embed="rId3">
            <a:alphaModFix/>
          </a:blip>
          <a:stretch>
            <a:fillRect/>
          </a:stretch>
        </p:blipFill>
        <p:spPr>
          <a:xfrm>
            <a:off x="282875" y="2239438"/>
            <a:ext cx="4270551" cy="240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1 </a:t>
            </a:r>
            <a:r>
              <a:rPr lang="en"/>
              <a:t>| K-TP</a:t>
            </a:r>
            <a:endParaRPr/>
          </a:p>
        </p:txBody>
      </p:sp>
      <p:sp>
        <p:nvSpPr>
          <p:cNvPr id="200" name="Google Shape;200;p35"/>
          <p:cNvSpPr txBox="1"/>
          <p:nvPr>
            <p:ph idx="1" type="body"/>
          </p:nvPr>
        </p:nvSpPr>
        <p:spPr>
          <a:xfrm>
            <a:off x="4144950" y="2192700"/>
            <a:ext cx="4762800" cy="230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b="1" lang="en">
                <a:solidFill>
                  <a:schemeClr val="dk2"/>
                </a:solidFill>
              </a:rPr>
              <a:t>K-TP</a:t>
            </a:r>
            <a:endParaRPr b="1">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Prepares for </a:t>
            </a:r>
            <a:r>
              <a:rPr b="1" lang="en" sz="1300">
                <a:solidFill>
                  <a:schemeClr val="dk2"/>
                </a:solidFill>
              </a:rPr>
              <a:t>potential delays</a:t>
            </a:r>
            <a:endParaRPr b="1" sz="1300">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Robustness Parameter (</a:t>
            </a:r>
            <a:r>
              <a:rPr b="1" lang="en" sz="1300">
                <a:solidFill>
                  <a:schemeClr val="dk2"/>
                </a:solidFill>
              </a:rPr>
              <a:t>k</a:t>
            </a:r>
            <a:r>
              <a:rPr lang="en" sz="1300">
                <a:solidFill>
                  <a:schemeClr val="dk2"/>
                </a:solidFill>
              </a:rPr>
              <a:t>): plans k number of  paths allowing agents to handle up to 'k' consecutive delays </a:t>
            </a:r>
            <a:r>
              <a:rPr b="1" lang="en" sz="1300">
                <a:solidFill>
                  <a:schemeClr val="dk2"/>
                </a:solidFill>
              </a:rPr>
              <a:t>without requiring immediate replanning</a:t>
            </a:r>
            <a:endParaRPr b="1" sz="1300">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robust to interruptions → </a:t>
            </a:r>
            <a:r>
              <a:rPr b="1" lang="en" sz="1300">
                <a:solidFill>
                  <a:schemeClr val="dk2"/>
                </a:solidFill>
              </a:rPr>
              <a:t>m</a:t>
            </a:r>
            <a:r>
              <a:rPr b="1" lang="en" sz="1300">
                <a:solidFill>
                  <a:schemeClr val="dk2"/>
                </a:solidFill>
              </a:rPr>
              <a:t>inimizing replanning</a:t>
            </a:r>
            <a:r>
              <a:rPr lang="en" sz="1300">
                <a:solidFill>
                  <a:schemeClr val="dk2"/>
                </a:solidFill>
              </a:rPr>
              <a:t> → efficient</a:t>
            </a:r>
            <a:endParaRPr sz="1300">
              <a:solidFill>
                <a:schemeClr val="dk2"/>
              </a:solidFill>
            </a:endParaRPr>
          </a:p>
        </p:txBody>
      </p:sp>
      <p:pic>
        <p:nvPicPr>
          <p:cNvPr id="201" name="Google Shape;201;p35"/>
          <p:cNvPicPr preferRelativeResize="0"/>
          <p:nvPr/>
        </p:nvPicPr>
        <p:blipFill>
          <a:blip r:embed="rId3">
            <a:alphaModFix/>
          </a:blip>
          <a:stretch>
            <a:fillRect/>
          </a:stretch>
        </p:blipFill>
        <p:spPr>
          <a:xfrm>
            <a:off x="476875" y="2258288"/>
            <a:ext cx="3870266" cy="2177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1 | P-TP</a:t>
            </a:r>
            <a:endParaRPr/>
          </a:p>
        </p:txBody>
      </p:sp>
      <p:sp>
        <p:nvSpPr>
          <p:cNvPr id="207" name="Google Shape;207;p36"/>
          <p:cNvSpPr txBox="1"/>
          <p:nvPr>
            <p:ph idx="1" type="body"/>
          </p:nvPr>
        </p:nvSpPr>
        <p:spPr>
          <a:xfrm>
            <a:off x="3967000" y="2245025"/>
            <a:ext cx="4940700" cy="230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b="1" lang="en">
                <a:solidFill>
                  <a:schemeClr val="dk2"/>
                </a:solidFill>
              </a:rPr>
              <a:t>P-TP</a:t>
            </a:r>
            <a:endParaRPr b="1">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Threshold Probability (</a:t>
            </a:r>
            <a:r>
              <a:rPr b="1" lang="en" sz="1300">
                <a:solidFill>
                  <a:schemeClr val="dk2"/>
                </a:solidFill>
              </a:rPr>
              <a:t>p</a:t>
            </a:r>
            <a:r>
              <a:rPr lang="en" sz="1300">
                <a:solidFill>
                  <a:schemeClr val="dk2"/>
                </a:solidFill>
              </a:rPr>
              <a:t>):</a:t>
            </a:r>
            <a:br>
              <a:rPr lang="en" sz="1300">
                <a:solidFill>
                  <a:schemeClr val="dk2"/>
                </a:solidFill>
              </a:rPr>
            </a:br>
            <a:r>
              <a:rPr lang="en" sz="1300">
                <a:solidFill>
                  <a:schemeClr val="dk2"/>
                </a:solidFill>
              </a:rPr>
              <a:t>computes paths considering the </a:t>
            </a:r>
            <a:r>
              <a:rPr b="1" lang="en" sz="1300">
                <a:solidFill>
                  <a:schemeClr val="dk2"/>
                </a:solidFill>
              </a:rPr>
              <a:t>probability of delays and adjusts </a:t>
            </a:r>
            <a:r>
              <a:rPr lang="en" sz="1300">
                <a:solidFill>
                  <a:schemeClr val="dk2"/>
                </a:solidFill>
              </a:rPr>
              <a:t>the paths if the likelihood of delay exceeds the threshold 'p'</a:t>
            </a:r>
            <a:endParaRPr sz="1300">
              <a:solidFill>
                <a:schemeClr val="dk2"/>
              </a:solidFill>
            </a:endParaRPr>
          </a:p>
        </p:txBody>
      </p:sp>
      <p:pic>
        <p:nvPicPr>
          <p:cNvPr id="208" name="Google Shape;208;p36"/>
          <p:cNvPicPr preferRelativeResize="0"/>
          <p:nvPr/>
        </p:nvPicPr>
        <p:blipFill>
          <a:blip r:embed="rId3">
            <a:alphaModFix/>
          </a:blip>
          <a:stretch>
            <a:fillRect/>
          </a:stretch>
        </p:blipFill>
        <p:spPr>
          <a:xfrm>
            <a:off x="233825" y="2303750"/>
            <a:ext cx="3894701" cy="2190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2 | RL</a:t>
            </a:r>
            <a:endParaRPr/>
          </a:p>
        </p:txBody>
      </p:sp>
      <p:sp>
        <p:nvSpPr>
          <p:cNvPr id="214" name="Google Shape;214;p37"/>
          <p:cNvSpPr txBox="1"/>
          <p:nvPr/>
        </p:nvSpPr>
        <p:spPr>
          <a:xfrm>
            <a:off x="885800" y="185385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How does it work?</a:t>
            </a:r>
            <a:endParaRPr/>
          </a:p>
        </p:txBody>
      </p:sp>
      <p:pic>
        <p:nvPicPr>
          <p:cNvPr id="215" name="Google Shape;215;p37"/>
          <p:cNvPicPr preferRelativeResize="0"/>
          <p:nvPr/>
        </p:nvPicPr>
        <p:blipFill>
          <a:blip r:embed="rId3">
            <a:alphaModFix/>
          </a:blip>
          <a:stretch>
            <a:fillRect/>
          </a:stretch>
        </p:blipFill>
        <p:spPr>
          <a:xfrm>
            <a:off x="1282188" y="2366975"/>
            <a:ext cx="6579626" cy="259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3 | Active Behaviour using A*</a:t>
            </a:r>
            <a:endParaRPr>
              <a:highlight>
                <a:srgbClr val="FFFF00"/>
              </a:highlight>
            </a:endParaRPr>
          </a:p>
        </p:txBody>
      </p:sp>
      <p:sp>
        <p:nvSpPr>
          <p:cNvPr id="221" name="Google Shape;221;p38"/>
          <p:cNvSpPr txBox="1"/>
          <p:nvPr>
            <p:ph idx="1" type="body"/>
          </p:nvPr>
        </p:nvSpPr>
        <p:spPr>
          <a:xfrm>
            <a:off x="4879875" y="2161400"/>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p>
          <a:p>
            <a:pPr indent="-311150" lvl="0" marL="457200" rtl="0" algn="l">
              <a:spcBef>
                <a:spcPts val="1200"/>
              </a:spcBef>
              <a:spcAft>
                <a:spcPts val="0"/>
              </a:spcAft>
              <a:buSzPts val="1300"/>
              <a:buChar char="-"/>
            </a:pPr>
            <a:r>
              <a:rPr b="1" lang="en"/>
              <a:t>Find the most optimum path using A*</a:t>
            </a:r>
            <a:endParaRPr b="1"/>
          </a:p>
          <a:p>
            <a:pPr indent="-311150" lvl="0" marL="457200" rtl="0" algn="l">
              <a:spcBef>
                <a:spcPts val="0"/>
              </a:spcBef>
              <a:spcAft>
                <a:spcPts val="0"/>
              </a:spcAft>
              <a:buSzPts val="1300"/>
              <a:buChar char="-"/>
            </a:pPr>
            <a:r>
              <a:rPr b="1" lang="en"/>
              <a:t>Exchange the goals if the robots collide </a:t>
            </a:r>
            <a:r>
              <a:rPr b="1" lang="en"/>
              <a:t>with</a:t>
            </a:r>
            <a:r>
              <a:rPr b="1" lang="en"/>
              <a:t> one another. </a:t>
            </a:r>
            <a:endParaRPr b="1"/>
          </a:p>
        </p:txBody>
      </p:sp>
      <p:pic>
        <p:nvPicPr>
          <p:cNvPr id="222" name="Google Shape;222;p38"/>
          <p:cNvPicPr preferRelativeResize="0"/>
          <p:nvPr/>
        </p:nvPicPr>
        <p:blipFill>
          <a:blip r:embed="rId4">
            <a:alphaModFix/>
          </a:blip>
          <a:stretch>
            <a:fillRect/>
          </a:stretch>
        </p:blipFill>
        <p:spPr>
          <a:xfrm>
            <a:off x="369725" y="1988150"/>
            <a:ext cx="4575074" cy="29034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b="0" lang="en" sz="1855">
                <a:solidFill>
                  <a:schemeClr val="accent1"/>
                </a:solidFill>
                <a:latin typeface="Lato"/>
                <a:ea typeface="Lato"/>
                <a:cs typeface="Lato"/>
                <a:sym typeface="Lato"/>
              </a:rPr>
              <a:t>ALAN - Adaptive learning for Multi- Agent Navigation</a:t>
            </a:r>
            <a:endParaRPr sz="3155"/>
          </a:p>
        </p:txBody>
      </p:sp>
      <p:sp>
        <p:nvSpPr>
          <p:cNvPr id="228" name="Google Shape;228;p39"/>
          <p:cNvSpPr txBox="1"/>
          <p:nvPr>
            <p:ph idx="1" type="body"/>
          </p:nvPr>
        </p:nvSpPr>
        <p:spPr>
          <a:xfrm>
            <a:off x="729450" y="2078875"/>
            <a:ext cx="39210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Formulated multi-agent navigation problem in a multi-armed bandit setting</a:t>
            </a:r>
            <a:endParaRPr/>
          </a:p>
          <a:p>
            <a:pPr indent="-311150" lvl="0" marL="457200" rtl="0" algn="l">
              <a:spcBef>
                <a:spcPts val="0"/>
              </a:spcBef>
              <a:spcAft>
                <a:spcPts val="0"/>
              </a:spcAft>
              <a:buSzPts val="1300"/>
              <a:buChar char="-"/>
            </a:pPr>
            <a:r>
              <a:rPr lang="en"/>
              <a:t>The reward value of each agent is learned through execution</a:t>
            </a:r>
            <a:endParaRPr/>
          </a:p>
        </p:txBody>
      </p:sp>
      <p:pic>
        <p:nvPicPr>
          <p:cNvPr id="229" name="Google Shape;229;p39"/>
          <p:cNvPicPr preferRelativeResize="0"/>
          <p:nvPr/>
        </p:nvPicPr>
        <p:blipFill>
          <a:blip r:embed="rId3">
            <a:alphaModFix/>
          </a:blip>
          <a:stretch>
            <a:fillRect/>
          </a:stretch>
        </p:blipFill>
        <p:spPr>
          <a:xfrm>
            <a:off x="4848675" y="2278125"/>
            <a:ext cx="4099126" cy="143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Formal Design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Formal Design | TP</a:t>
            </a:r>
            <a:endParaRPr/>
          </a:p>
        </p:txBody>
      </p:sp>
      <p:grpSp>
        <p:nvGrpSpPr>
          <p:cNvPr id="240" name="Google Shape;240;p41"/>
          <p:cNvGrpSpPr/>
          <p:nvPr/>
        </p:nvGrpSpPr>
        <p:grpSpPr>
          <a:xfrm>
            <a:off x="3447238" y="1969275"/>
            <a:ext cx="2249525" cy="2249525"/>
            <a:chOff x="3447238" y="1969275"/>
            <a:chExt cx="2249525" cy="2249525"/>
          </a:xfrm>
        </p:grpSpPr>
        <p:pic>
          <p:nvPicPr>
            <p:cNvPr id="241" name="Google Shape;241;p41"/>
            <p:cNvPicPr preferRelativeResize="0"/>
            <p:nvPr/>
          </p:nvPicPr>
          <p:blipFill>
            <a:blip r:embed="rId3">
              <a:alphaModFix/>
            </a:blip>
            <a:stretch>
              <a:fillRect/>
            </a:stretch>
          </p:blipFill>
          <p:spPr>
            <a:xfrm>
              <a:off x="3447238" y="1969275"/>
              <a:ext cx="2249525" cy="2249525"/>
            </a:xfrm>
            <a:prstGeom prst="rect">
              <a:avLst/>
            </a:prstGeom>
            <a:noFill/>
            <a:ln>
              <a:noFill/>
            </a:ln>
          </p:spPr>
        </p:pic>
        <p:grpSp>
          <p:nvGrpSpPr>
            <p:cNvPr id="242" name="Google Shape;242;p41"/>
            <p:cNvGrpSpPr/>
            <p:nvPr/>
          </p:nvGrpSpPr>
          <p:grpSpPr>
            <a:xfrm>
              <a:off x="4437550" y="2566875"/>
              <a:ext cx="137700" cy="545100"/>
              <a:chOff x="4437550" y="2566875"/>
              <a:chExt cx="137700" cy="545100"/>
            </a:xfrm>
          </p:grpSpPr>
          <p:cxnSp>
            <p:nvCxnSpPr>
              <p:cNvPr id="243" name="Google Shape;243;p41"/>
              <p:cNvCxnSpPr/>
              <p:nvPr/>
            </p:nvCxnSpPr>
            <p:spPr>
              <a:xfrm>
                <a:off x="4572000" y="2566875"/>
                <a:ext cx="0" cy="545100"/>
              </a:xfrm>
              <a:prstGeom prst="straightConnector1">
                <a:avLst/>
              </a:prstGeom>
              <a:noFill/>
              <a:ln cap="flat" cmpd="sng" w="19050">
                <a:solidFill>
                  <a:srgbClr val="FF0000"/>
                </a:solidFill>
                <a:prstDash val="solid"/>
                <a:round/>
                <a:headEnd len="med" w="med" type="none"/>
                <a:tailEnd len="med" w="med" type="none"/>
              </a:ln>
            </p:spPr>
          </p:cxnSp>
          <p:cxnSp>
            <p:nvCxnSpPr>
              <p:cNvPr id="244" name="Google Shape;244;p41"/>
              <p:cNvCxnSpPr/>
              <p:nvPr/>
            </p:nvCxnSpPr>
            <p:spPr>
              <a:xfrm rot="10800000">
                <a:off x="4437550" y="3110000"/>
                <a:ext cx="137700" cy="0"/>
              </a:xfrm>
              <a:prstGeom prst="straightConnector1">
                <a:avLst/>
              </a:prstGeom>
              <a:noFill/>
              <a:ln cap="flat" cmpd="sng" w="19050">
                <a:solidFill>
                  <a:srgbClr val="FF0000"/>
                </a:solidFill>
                <a:prstDash val="solid"/>
                <a:round/>
                <a:headEnd len="med" w="med" type="none"/>
                <a:tailEnd len="med" w="med" type="triangle"/>
              </a:ln>
            </p:spPr>
          </p:cxnSp>
        </p:grpSp>
        <p:grpSp>
          <p:nvGrpSpPr>
            <p:cNvPr id="245" name="Google Shape;245;p41"/>
            <p:cNvGrpSpPr/>
            <p:nvPr/>
          </p:nvGrpSpPr>
          <p:grpSpPr>
            <a:xfrm>
              <a:off x="4602450" y="2578850"/>
              <a:ext cx="389400" cy="928500"/>
              <a:chOff x="4602450" y="2578850"/>
              <a:chExt cx="389400" cy="928500"/>
            </a:xfrm>
          </p:grpSpPr>
          <p:cxnSp>
            <p:nvCxnSpPr>
              <p:cNvPr id="246" name="Google Shape;246;p41"/>
              <p:cNvCxnSpPr/>
              <p:nvPr/>
            </p:nvCxnSpPr>
            <p:spPr>
              <a:xfrm rot="5400000">
                <a:off x="4332900" y="2848400"/>
                <a:ext cx="928500" cy="389400"/>
              </a:xfrm>
              <a:prstGeom prst="bentConnector3">
                <a:avLst>
                  <a:gd fmla="val 11613" name="adj1"/>
                </a:avLst>
              </a:prstGeom>
              <a:noFill/>
              <a:ln cap="flat" cmpd="sng" w="19050">
                <a:solidFill>
                  <a:srgbClr val="FF0000"/>
                </a:solidFill>
                <a:prstDash val="solid"/>
                <a:round/>
                <a:headEnd len="med" w="med" type="none"/>
                <a:tailEnd len="med" w="med" type="none"/>
              </a:ln>
            </p:spPr>
          </p:cxnSp>
          <p:cxnSp>
            <p:nvCxnSpPr>
              <p:cNvPr id="247" name="Google Shape;247;p41"/>
              <p:cNvCxnSpPr/>
              <p:nvPr/>
            </p:nvCxnSpPr>
            <p:spPr>
              <a:xfrm>
                <a:off x="4607000" y="3501600"/>
                <a:ext cx="105900" cy="0"/>
              </a:xfrm>
              <a:prstGeom prst="straightConnector1">
                <a:avLst/>
              </a:prstGeom>
              <a:noFill/>
              <a:ln cap="flat" cmpd="sng" w="19050">
                <a:solidFill>
                  <a:srgbClr val="FF0000"/>
                </a:solidFill>
                <a:prstDash val="solid"/>
                <a:round/>
                <a:headEnd len="med" w="med" type="none"/>
                <a:tailEnd len="med" w="med" type="triangle"/>
              </a:ln>
            </p:spPr>
          </p:cxnSp>
        </p:grpSp>
        <p:sp>
          <p:nvSpPr>
            <p:cNvPr id="248" name="Google Shape;248;p41"/>
            <p:cNvSpPr/>
            <p:nvPr/>
          </p:nvSpPr>
          <p:spPr>
            <a:xfrm>
              <a:off x="4472300" y="2587025"/>
              <a:ext cx="209700" cy="609600"/>
            </a:xfrm>
            <a:prstGeom prst="rect">
              <a:avLst/>
            </a:prstGeom>
            <a:solidFill>
              <a:srgbClr val="FFFF00">
                <a:alpha val="53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Formal Design | TP</a:t>
            </a:r>
            <a:endParaRPr/>
          </a:p>
        </p:txBody>
      </p:sp>
      <p:pic>
        <p:nvPicPr>
          <p:cNvPr id="254" name="Google Shape;254;p42"/>
          <p:cNvPicPr preferRelativeResize="0"/>
          <p:nvPr/>
        </p:nvPicPr>
        <p:blipFill>
          <a:blip r:embed="rId3">
            <a:alphaModFix/>
          </a:blip>
          <a:stretch>
            <a:fillRect/>
          </a:stretch>
        </p:blipFill>
        <p:spPr>
          <a:xfrm>
            <a:off x="990813" y="1969275"/>
            <a:ext cx="2249525" cy="2249525"/>
          </a:xfrm>
          <a:prstGeom prst="rect">
            <a:avLst/>
          </a:prstGeom>
          <a:noFill/>
          <a:ln>
            <a:noFill/>
          </a:ln>
        </p:spPr>
      </p:pic>
      <p:pic>
        <p:nvPicPr>
          <p:cNvPr id="255" name="Google Shape;255;p42"/>
          <p:cNvPicPr preferRelativeResize="0"/>
          <p:nvPr/>
        </p:nvPicPr>
        <p:blipFill>
          <a:blip r:embed="rId3">
            <a:alphaModFix/>
          </a:blip>
          <a:stretch>
            <a:fillRect/>
          </a:stretch>
        </p:blipFill>
        <p:spPr>
          <a:xfrm>
            <a:off x="3447238" y="1969275"/>
            <a:ext cx="2249525" cy="2249525"/>
          </a:xfrm>
          <a:prstGeom prst="rect">
            <a:avLst/>
          </a:prstGeom>
          <a:noFill/>
          <a:ln>
            <a:noFill/>
          </a:ln>
        </p:spPr>
      </p:pic>
      <p:pic>
        <p:nvPicPr>
          <p:cNvPr id="256" name="Google Shape;256;p42"/>
          <p:cNvPicPr preferRelativeResize="0"/>
          <p:nvPr/>
        </p:nvPicPr>
        <p:blipFill>
          <a:blip r:embed="rId3">
            <a:alphaModFix/>
          </a:blip>
          <a:stretch>
            <a:fillRect/>
          </a:stretch>
        </p:blipFill>
        <p:spPr>
          <a:xfrm>
            <a:off x="5903663" y="1969275"/>
            <a:ext cx="2249525" cy="2249525"/>
          </a:xfrm>
          <a:prstGeom prst="rect">
            <a:avLst/>
          </a:prstGeom>
          <a:noFill/>
          <a:ln>
            <a:noFill/>
          </a:ln>
        </p:spPr>
      </p:pic>
      <p:graphicFrame>
        <p:nvGraphicFramePr>
          <p:cNvPr id="257" name="Google Shape;257;p42"/>
          <p:cNvGraphicFramePr/>
          <p:nvPr/>
        </p:nvGraphicFramePr>
        <p:xfrm>
          <a:off x="952500" y="4274850"/>
          <a:ext cx="3000000" cy="3000000"/>
        </p:xfrm>
        <a:graphic>
          <a:graphicData uri="http://schemas.openxmlformats.org/drawingml/2006/table">
            <a:tbl>
              <a:tblPr>
                <a:noFill/>
                <a:tableStyleId>{F6927B44-2AEA-43BA-BBCF-70975E0EAEB0}</a:tableStyleId>
              </a:tblPr>
              <a:tblGrid>
                <a:gridCol w="2413000"/>
                <a:gridCol w="2413000"/>
                <a:gridCol w="2413000"/>
              </a:tblGrid>
              <a:tr h="381000">
                <a:tc>
                  <a:txBody>
                    <a:bodyPr/>
                    <a:lstStyle/>
                    <a:p>
                      <a:pPr indent="0" lvl="0" marL="0" rtl="0" algn="ctr">
                        <a:spcBef>
                          <a:spcPts val="0"/>
                        </a:spcBef>
                        <a:spcAft>
                          <a:spcPts val="0"/>
                        </a:spcAft>
                        <a:buNone/>
                      </a:pPr>
                      <a:r>
                        <a:rPr b="1" lang="en"/>
                        <a:t>TP</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t>KTP</a:t>
                      </a:r>
                      <a:br>
                        <a:rPr lang="en"/>
                      </a:br>
                      <a:r>
                        <a:rPr lang="en"/>
                        <a:t>(k=2)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t>PTP</a:t>
                      </a:r>
                      <a:br>
                        <a:rPr lang="en"/>
                      </a:br>
                      <a:r>
                        <a:rPr lang="en"/>
                        <a:t>(p=0.5)</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8" name="Google Shape;258;p42"/>
          <p:cNvSpPr/>
          <p:nvPr/>
        </p:nvSpPr>
        <p:spPr>
          <a:xfrm>
            <a:off x="7351575" y="1435600"/>
            <a:ext cx="1318200" cy="27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t=9</a:t>
            </a:r>
            <a:endParaRPr>
              <a:latin typeface="Lato"/>
              <a:ea typeface="Lato"/>
              <a:cs typeface="Lato"/>
              <a:sym typeface="Lato"/>
            </a:endParaRPr>
          </a:p>
        </p:txBody>
      </p:sp>
      <p:cxnSp>
        <p:nvCxnSpPr>
          <p:cNvPr id="259" name="Google Shape;259;p42"/>
          <p:cNvCxnSpPr/>
          <p:nvPr/>
        </p:nvCxnSpPr>
        <p:spPr>
          <a:xfrm>
            <a:off x="7445525" y="2536750"/>
            <a:ext cx="0" cy="190500"/>
          </a:xfrm>
          <a:prstGeom prst="straightConnector1">
            <a:avLst/>
          </a:prstGeom>
          <a:noFill/>
          <a:ln cap="flat" cmpd="sng" w="9525">
            <a:solidFill>
              <a:srgbClr val="FF0000"/>
            </a:solidFill>
            <a:prstDash val="solid"/>
            <a:round/>
            <a:headEnd len="med" w="med" type="none"/>
            <a:tailEnd len="med" w="med" type="triangle"/>
          </a:ln>
        </p:spPr>
      </p:cxnSp>
      <p:cxnSp>
        <p:nvCxnSpPr>
          <p:cNvPr id="260" name="Google Shape;260;p42"/>
          <p:cNvCxnSpPr/>
          <p:nvPr/>
        </p:nvCxnSpPr>
        <p:spPr>
          <a:xfrm rot="10800000">
            <a:off x="7024625" y="2717275"/>
            <a:ext cx="430500" cy="0"/>
          </a:xfrm>
          <a:prstGeom prst="straightConnector1">
            <a:avLst/>
          </a:prstGeom>
          <a:noFill/>
          <a:ln cap="flat" cmpd="sng" w="9525">
            <a:solidFill>
              <a:srgbClr val="FF0000"/>
            </a:solidFill>
            <a:prstDash val="solid"/>
            <a:round/>
            <a:headEnd len="med" w="med" type="none"/>
            <a:tailEnd len="med" w="med" type="triangle"/>
          </a:ln>
        </p:spPr>
      </p:cxnSp>
      <p:cxnSp>
        <p:nvCxnSpPr>
          <p:cNvPr id="261" name="Google Shape;261;p42"/>
          <p:cNvCxnSpPr/>
          <p:nvPr/>
        </p:nvCxnSpPr>
        <p:spPr>
          <a:xfrm>
            <a:off x="2530801" y="2536750"/>
            <a:ext cx="0" cy="190500"/>
          </a:xfrm>
          <a:prstGeom prst="straightConnector1">
            <a:avLst/>
          </a:prstGeom>
          <a:noFill/>
          <a:ln cap="flat" cmpd="sng" w="9525">
            <a:solidFill>
              <a:srgbClr val="FF0000"/>
            </a:solidFill>
            <a:prstDash val="solid"/>
            <a:round/>
            <a:headEnd len="med" w="med" type="none"/>
            <a:tailEnd len="med" w="med" type="triangle"/>
          </a:ln>
        </p:spPr>
      </p:cxnSp>
      <p:cxnSp>
        <p:nvCxnSpPr>
          <p:cNvPr id="262" name="Google Shape;262;p42"/>
          <p:cNvCxnSpPr/>
          <p:nvPr/>
        </p:nvCxnSpPr>
        <p:spPr>
          <a:xfrm rot="10800000">
            <a:off x="2109900" y="2717275"/>
            <a:ext cx="430500" cy="0"/>
          </a:xfrm>
          <a:prstGeom prst="straightConnector1">
            <a:avLst/>
          </a:prstGeom>
          <a:noFill/>
          <a:ln cap="flat" cmpd="sng" w="9525">
            <a:solidFill>
              <a:srgbClr val="FF0000"/>
            </a:solidFill>
            <a:prstDash val="solid"/>
            <a:round/>
            <a:headEnd len="med" w="med" type="none"/>
            <a:tailEnd len="med" w="med" type="triangle"/>
          </a:ln>
        </p:spPr>
      </p:cxnSp>
      <p:cxnSp>
        <p:nvCxnSpPr>
          <p:cNvPr id="263" name="Google Shape;263;p42"/>
          <p:cNvCxnSpPr/>
          <p:nvPr/>
        </p:nvCxnSpPr>
        <p:spPr>
          <a:xfrm>
            <a:off x="2131150" y="2711375"/>
            <a:ext cx="0" cy="818100"/>
          </a:xfrm>
          <a:prstGeom prst="straightConnector1">
            <a:avLst/>
          </a:prstGeom>
          <a:noFill/>
          <a:ln cap="flat" cmpd="sng" w="9525">
            <a:solidFill>
              <a:srgbClr val="FF0000"/>
            </a:solidFill>
            <a:prstDash val="solid"/>
            <a:round/>
            <a:headEnd len="med" w="med" type="none"/>
            <a:tailEnd len="med" w="med" type="triangle"/>
          </a:ln>
        </p:spPr>
      </p:cxnSp>
      <p:sp>
        <p:nvSpPr>
          <p:cNvPr id="264" name="Google Shape;264;p42"/>
          <p:cNvSpPr/>
          <p:nvPr/>
        </p:nvSpPr>
        <p:spPr>
          <a:xfrm>
            <a:off x="2806350" y="2446550"/>
            <a:ext cx="509100" cy="1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2 delays</a:t>
            </a:r>
            <a:endParaRPr sz="700">
              <a:latin typeface="Lato"/>
              <a:ea typeface="Lato"/>
              <a:cs typeface="Lato"/>
              <a:sym typeface="Lato"/>
            </a:endParaRPr>
          </a:p>
        </p:txBody>
      </p:sp>
      <p:sp>
        <p:nvSpPr>
          <p:cNvPr id="265" name="Google Shape;265;p42"/>
          <p:cNvSpPr/>
          <p:nvPr/>
        </p:nvSpPr>
        <p:spPr>
          <a:xfrm>
            <a:off x="1389875" y="3338975"/>
            <a:ext cx="571800" cy="1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No delay</a:t>
            </a:r>
            <a:endParaRPr sz="700">
              <a:latin typeface="Lato"/>
              <a:ea typeface="Lato"/>
              <a:cs typeface="Lato"/>
              <a:sym typeface="Lato"/>
            </a:endParaRPr>
          </a:p>
        </p:txBody>
      </p:sp>
      <p:cxnSp>
        <p:nvCxnSpPr>
          <p:cNvPr id="266" name="Google Shape;266;p42"/>
          <p:cNvCxnSpPr/>
          <p:nvPr/>
        </p:nvCxnSpPr>
        <p:spPr>
          <a:xfrm>
            <a:off x="4983576" y="2536750"/>
            <a:ext cx="0" cy="190500"/>
          </a:xfrm>
          <a:prstGeom prst="straightConnector1">
            <a:avLst/>
          </a:prstGeom>
          <a:noFill/>
          <a:ln cap="flat" cmpd="sng" w="9525">
            <a:solidFill>
              <a:srgbClr val="FF0000"/>
            </a:solidFill>
            <a:prstDash val="solid"/>
            <a:round/>
            <a:headEnd len="med" w="med" type="none"/>
            <a:tailEnd len="med" w="med" type="triangle"/>
          </a:ln>
        </p:spPr>
      </p:cxnSp>
      <p:cxnSp>
        <p:nvCxnSpPr>
          <p:cNvPr id="267" name="Google Shape;267;p42"/>
          <p:cNvCxnSpPr/>
          <p:nvPr/>
        </p:nvCxnSpPr>
        <p:spPr>
          <a:xfrm rot="10800000">
            <a:off x="4755200" y="2717275"/>
            <a:ext cx="232800" cy="0"/>
          </a:xfrm>
          <a:prstGeom prst="straightConnector1">
            <a:avLst/>
          </a:prstGeom>
          <a:noFill/>
          <a:ln cap="flat" cmpd="sng" w="9525">
            <a:solidFill>
              <a:srgbClr val="FF0000"/>
            </a:solidFill>
            <a:prstDash val="solid"/>
            <a:round/>
            <a:headEnd len="med" w="med" type="none"/>
            <a:tailEnd len="med" w="med" type="triangle"/>
          </a:ln>
        </p:spPr>
      </p:cxnSp>
      <p:sp>
        <p:nvSpPr>
          <p:cNvPr id="268" name="Google Shape;268;p42"/>
          <p:cNvSpPr/>
          <p:nvPr/>
        </p:nvSpPr>
        <p:spPr>
          <a:xfrm>
            <a:off x="5125938" y="2476500"/>
            <a:ext cx="509100" cy="1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7</a:t>
            </a:r>
            <a:r>
              <a:rPr lang="en" sz="700">
                <a:latin typeface="Lato"/>
                <a:ea typeface="Lato"/>
                <a:cs typeface="Lato"/>
                <a:sym typeface="Lato"/>
              </a:rPr>
              <a:t> delays</a:t>
            </a:r>
            <a:endParaRPr sz="700">
              <a:latin typeface="Lato"/>
              <a:ea typeface="Lato"/>
              <a:cs typeface="Lato"/>
              <a:sym typeface="Lato"/>
            </a:endParaRPr>
          </a:p>
        </p:txBody>
      </p:sp>
      <p:sp>
        <p:nvSpPr>
          <p:cNvPr id="269" name="Google Shape;269;p42"/>
          <p:cNvSpPr/>
          <p:nvPr/>
        </p:nvSpPr>
        <p:spPr>
          <a:xfrm>
            <a:off x="4472300" y="2587025"/>
            <a:ext cx="209700" cy="609600"/>
          </a:xfrm>
          <a:prstGeom prst="rect">
            <a:avLst/>
          </a:prstGeom>
          <a:solidFill>
            <a:srgbClr val="FFFF00">
              <a:alpha val="53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0" name="Google Shape;270;p42"/>
          <p:cNvSpPr/>
          <p:nvPr/>
        </p:nvSpPr>
        <p:spPr>
          <a:xfrm>
            <a:off x="6928713" y="2587025"/>
            <a:ext cx="209700" cy="609600"/>
          </a:xfrm>
          <a:prstGeom prst="rect">
            <a:avLst/>
          </a:prstGeom>
          <a:solidFill>
            <a:srgbClr val="FFFF00">
              <a:alpha val="53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 name="Google Shape;271;p42"/>
          <p:cNvSpPr/>
          <p:nvPr/>
        </p:nvSpPr>
        <p:spPr>
          <a:xfrm>
            <a:off x="7567888" y="2476500"/>
            <a:ext cx="509100" cy="1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6</a:t>
            </a:r>
            <a:r>
              <a:rPr lang="en" sz="700">
                <a:latin typeface="Lato"/>
                <a:ea typeface="Lato"/>
                <a:cs typeface="Lato"/>
                <a:sym typeface="Lato"/>
              </a:rPr>
              <a:t> delays</a:t>
            </a:r>
            <a:endParaRPr sz="700">
              <a:latin typeface="Lato"/>
              <a:ea typeface="Lato"/>
              <a:cs typeface="Lato"/>
              <a:sym typeface="Lato"/>
            </a:endParaRPr>
          </a:p>
        </p:txBody>
      </p:sp>
      <p:grpSp>
        <p:nvGrpSpPr>
          <p:cNvPr id="272" name="Google Shape;272;p42"/>
          <p:cNvGrpSpPr/>
          <p:nvPr/>
        </p:nvGrpSpPr>
        <p:grpSpPr>
          <a:xfrm>
            <a:off x="7017100" y="2727250"/>
            <a:ext cx="1053975" cy="1415750"/>
            <a:chOff x="7017100" y="2727250"/>
            <a:chExt cx="1053975" cy="1415750"/>
          </a:xfrm>
        </p:grpSpPr>
        <p:cxnSp>
          <p:nvCxnSpPr>
            <p:cNvPr id="273" name="Google Shape;273;p42"/>
            <p:cNvCxnSpPr/>
            <p:nvPr/>
          </p:nvCxnSpPr>
          <p:spPr>
            <a:xfrm>
              <a:off x="7096450" y="2727250"/>
              <a:ext cx="967200" cy="0"/>
            </a:xfrm>
            <a:prstGeom prst="straightConnector1">
              <a:avLst/>
            </a:prstGeom>
            <a:noFill/>
            <a:ln cap="flat" cmpd="sng" w="9525">
              <a:solidFill>
                <a:srgbClr val="9900FF"/>
              </a:solidFill>
              <a:prstDash val="solid"/>
              <a:round/>
              <a:headEnd len="med" w="med" type="none"/>
              <a:tailEnd len="med" w="med" type="triangle"/>
            </a:ln>
          </p:spPr>
        </p:cxnSp>
        <p:cxnSp>
          <p:nvCxnSpPr>
            <p:cNvPr id="274" name="Google Shape;274;p42"/>
            <p:cNvCxnSpPr/>
            <p:nvPr/>
          </p:nvCxnSpPr>
          <p:spPr>
            <a:xfrm>
              <a:off x="8056300" y="2741600"/>
              <a:ext cx="0" cy="1389600"/>
            </a:xfrm>
            <a:prstGeom prst="straightConnector1">
              <a:avLst/>
            </a:prstGeom>
            <a:noFill/>
            <a:ln cap="flat" cmpd="sng" w="9525">
              <a:solidFill>
                <a:srgbClr val="9900FF"/>
              </a:solidFill>
              <a:prstDash val="solid"/>
              <a:round/>
              <a:headEnd len="med" w="med" type="none"/>
              <a:tailEnd len="med" w="med" type="triangle"/>
            </a:ln>
          </p:spPr>
        </p:cxnSp>
        <p:cxnSp>
          <p:nvCxnSpPr>
            <p:cNvPr id="275" name="Google Shape;275;p42"/>
            <p:cNvCxnSpPr/>
            <p:nvPr/>
          </p:nvCxnSpPr>
          <p:spPr>
            <a:xfrm rot="10800000">
              <a:off x="7024075" y="4131075"/>
              <a:ext cx="1047000" cy="0"/>
            </a:xfrm>
            <a:prstGeom prst="straightConnector1">
              <a:avLst/>
            </a:prstGeom>
            <a:noFill/>
            <a:ln cap="flat" cmpd="sng" w="9525">
              <a:solidFill>
                <a:srgbClr val="9900FF"/>
              </a:solidFill>
              <a:prstDash val="solid"/>
              <a:round/>
              <a:headEnd len="med" w="med" type="none"/>
              <a:tailEnd len="med" w="med" type="triangle"/>
            </a:ln>
          </p:spPr>
        </p:cxnSp>
        <p:cxnSp>
          <p:nvCxnSpPr>
            <p:cNvPr id="276" name="Google Shape;276;p42"/>
            <p:cNvCxnSpPr/>
            <p:nvPr/>
          </p:nvCxnSpPr>
          <p:spPr>
            <a:xfrm rot="10800000">
              <a:off x="7027700" y="3501000"/>
              <a:ext cx="0" cy="642000"/>
            </a:xfrm>
            <a:prstGeom prst="straightConnector1">
              <a:avLst/>
            </a:prstGeom>
            <a:noFill/>
            <a:ln cap="flat" cmpd="sng" w="9525">
              <a:solidFill>
                <a:srgbClr val="9900FF"/>
              </a:solidFill>
              <a:prstDash val="solid"/>
              <a:round/>
              <a:headEnd len="med" w="med" type="none"/>
              <a:tailEnd len="med" w="med" type="triangle"/>
            </a:ln>
          </p:spPr>
        </p:cxnSp>
        <p:cxnSp>
          <p:nvCxnSpPr>
            <p:cNvPr id="277" name="Google Shape;277;p42"/>
            <p:cNvCxnSpPr/>
            <p:nvPr/>
          </p:nvCxnSpPr>
          <p:spPr>
            <a:xfrm>
              <a:off x="7017100" y="3508000"/>
              <a:ext cx="204600" cy="0"/>
            </a:xfrm>
            <a:prstGeom prst="straightConnector1">
              <a:avLst/>
            </a:prstGeom>
            <a:noFill/>
            <a:ln cap="flat" cmpd="sng" w="9525">
              <a:solidFill>
                <a:srgbClr val="9900FF"/>
              </a:solidFill>
              <a:prstDash val="solid"/>
              <a:round/>
              <a:headEnd len="med" w="med" type="none"/>
              <a:tailEnd len="med" w="med" type="triangle"/>
            </a:ln>
          </p:spPr>
        </p:cxn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Formal Design</a:t>
            </a:r>
            <a:r>
              <a:rPr lang="en"/>
              <a:t>| RL</a:t>
            </a:r>
            <a:endParaRPr/>
          </a:p>
        </p:txBody>
      </p:sp>
      <p:sp>
        <p:nvSpPr>
          <p:cNvPr id="283" name="Google Shape;283;p43"/>
          <p:cNvSpPr txBox="1"/>
          <p:nvPr/>
        </p:nvSpPr>
        <p:spPr>
          <a:xfrm>
            <a:off x="885800" y="185385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How does it work?</a:t>
            </a:r>
            <a:endParaRPr/>
          </a:p>
        </p:txBody>
      </p:sp>
      <p:cxnSp>
        <p:nvCxnSpPr>
          <p:cNvPr id="284" name="Google Shape;284;p43"/>
          <p:cNvCxnSpPr/>
          <p:nvPr/>
        </p:nvCxnSpPr>
        <p:spPr>
          <a:xfrm rot="10800000">
            <a:off x="4572000" y="1853850"/>
            <a:ext cx="0" cy="3013800"/>
          </a:xfrm>
          <a:prstGeom prst="straightConnector1">
            <a:avLst/>
          </a:prstGeom>
          <a:noFill/>
          <a:ln cap="flat" cmpd="sng" w="9525">
            <a:solidFill>
              <a:schemeClr val="dk2"/>
            </a:solidFill>
            <a:prstDash val="solid"/>
            <a:round/>
            <a:headEnd len="med" w="med" type="none"/>
            <a:tailEnd len="med" w="med" type="none"/>
          </a:ln>
        </p:spPr>
      </p:cxnSp>
      <p:pic>
        <p:nvPicPr>
          <p:cNvPr id="285" name="Google Shape;285;p43"/>
          <p:cNvPicPr preferRelativeResize="0"/>
          <p:nvPr/>
        </p:nvPicPr>
        <p:blipFill>
          <a:blip r:embed="rId3">
            <a:alphaModFix/>
          </a:blip>
          <a:stretch>
            <a:fillRect/>
          </a:stretch>
        </p:blipFill>
        <p:spPr>
          <a:xfrm>
            <a:off x="1071350" y="2240901"/>
            <a:ext cx="2814450" cy="2600307"/>
          </a:xfrm>
          <a:prstGeom prst="rect">
            <a:avLst/>
          </a:prstGeom>
          <a:noFill/>
          <a:ln>
            <a:noFill/>
          </a:ln>
        </p:spPr>
      </p:pic>
      <p:pic>
        <p:nvPicPr>
          <p:cNvPr descr="A close-up of a text&#10;&#10;Description automatically generated" id="286" name="Google Shape;286;p43"/>
          <p:cNvPicPr preferRelativeResize="0"/>
          <p:nvPr/>
        </p:nvPicPr>
        <p:blipFill>
          <a:blip r:embed="rId4">
            <a:alphaModFix/>
          </a:blip>
          <a:stretch>
            <a:fillRect/>
          </a:stretch>
        </p:blipFill>
        <p:spPr>
          <a:xfrm>
            <a:off x="4817475" y="3093150"/>
            <a:ext cx="4035408" cy="53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39" name="Google Shape;139;p26"/>
          <p:cNvSpPr txBox="1"/>
          <p:nvPr>
            <p:ph idx="1" type="body"/>
          </p:nvPr>
        </p:nvSpPr>
        <p:spPr>
          <a:xfrm>
            <a:off x="729450" y="2078875"/>
            <a:ext cx="7688700" cy="2749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sz="1800"/>
              <a:t>Working to test 3 algorithms for multiagent pickup and delivery in both simple and complex, and small and large, environments</a:t>
            </a:r>
            <a:endParaRPr sz="1800"/>
          </a:p>
          <a:p>
            <a:pPr indent="-336550" lvl="1" marL="914400" rtl="0" algn="l">
              <a:spcBef>
                <a:spcPts val="0"/>
              </a:spcBef>
              <a:spcAft>
                <a:spcPts val="0"/>
              </a:spcAft>
              <a:buSzPts val="1700"/>
              <a:buChar char="○"/>
            </a:pPr>
            <a:r>
              <a:rPr lang="en" sz="1700"/>
              <a:t>Token passing: agents pass tokens to share task status, environmental information, and coordinate actions.</a:t>
            </a:r>
            <a:endParaRPr sz="1700"/>
          </a:p>
          <a:p>
            <a:pPr indent="-336550" lvl="1" marL="914400" rtl="0" algn="l">
              <a:spcBef>
                <a:spcPts val="0"/>
              </a:spcBef>
              <a:spcAft>
                <a:spcPts val="0"/>
              </a:spcAft>
              <a:buSzPts val="1700"/>
              <a:buChar char="○"/>
            </a:pPr>
            <a:r>
              <a:rPr lang="en" sz="1700"/>
              <a:t>Reinforcement learning: agents learn optimal strategies through trial and error, receiving rewards or penalties based on actions</a:t>
            </a:r>
            <a:endParaRPr sz="1700"/>
          </a:p>
          <a:p>
            <a:pPr indent="-336550" lvl="1" marL="914400" rtl="0" algn="l">
              <a:spcBef>
                <a:spcPts val="0"/>
              </a:spcBef>
              <a:spcAft>
                <a:spcPts val="0"/>
              </a:spcAft>
              <a:buSzPts val="1700"/>
              <a:buChar char="○"/>
            </a:pPr>
            <a:r>
              <a:rPr lang="en" sz="1700"/>
              <a:t>A* algorithm with active behavior: agents find the optimum path using algorithm and </a:t>
            </a:r>
            <a:r>
              <a:rPr lang="en" sz="1700"/>
              <a:t>exchange</a:t>
            </a:r>
            <a:r>
              <a:rPr lang="en" sz="1700"/>
              <a:t> goals </a:t>
            </a:r>
            <a:r>
              <a:rPr lang="en" sz="1700"/>
              <a:t>when</a:t>
            </a:r>
            <a:r>
              <a:rPr lang="en" sz="1700"/>
              <a:t> they collide with each other.</a:t>
            </a:r>
            <a:endParaRPr sz="1700">
              <a:highlight>
                <a:srgbClr val="FFFF00"/>
              </a:highlight>
            </a:endParaRPr>
          </a:p>
          <a:p>
            <a:pPr indent="-336550" lvl="0" marL="457200" rtl="0" algn="l">
              <a:spcBef>
                <a:spcPts val="0"/>
              </a:spcBef>
              <a:spcAft>
                <a:spcPts val="0"/>
              </a:spcAft>
              <a:buSzPts val="1700"/>
              <a:buChar char="●"/>
            </a:pPr>
            <a:r>
              <a:rPr lang="en" sz="1700"/>
              <a:t>Evaluating time taken by agents in</a:t>
            </a:r>
            <a:r>
              <a:rPr lang="en" sz="1700"/>
              <a:t> differe</a:t>
            </a:r>
            <a:r>
              <a:rPr lang="en" sz="1700"/>
              <a:t>nt algorithms in different environments</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Formal Design | Active behaviour with A*</a:t>
            </a:r>
            <a:endParaRPr/>
          </a:p>
        </p:txBody>
      </p:sp>
      <p:sp>
        <p:nvSpPr>
          <p:cNvPr id="292" name="Google Shape;292;p44"/>
          <p:cNvSpPr/>
          <p:nvPr/>
        </p:nvSpPr>
        <p:spPr>
          <a:xfrm>
            <a:off x="3097475" y="2116125"/>
            <a:ext cx="2961000" cy="2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 name="Google Shape;293;p44"/>
          <p:cNvSpPr/>
          <p:nvPr/>
        </p:nvSpPr>
        <p:spPr>
          <a:xfrm>
            <a:off x="3097475" y="3122505"/>
            <a:ext cx="2961000" cy="2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 name="Google Shape;294;p44"/>
          <p:cNvSpPr/>
          <p:nvPr/>
        </p:nvSpPr>
        <p:spPr>
          <a:xfrm>
            <a:off x="3097475" y="3583845"/>
            <a:ext cx="2961000" cy="2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 name="Google Shape;295;p44"/>
          <p:cNvSpPr/>
          <p:nvPr/>
        </p:nvSpPr>
        <p:spPr>
          <a:xfrm>
            <a:off x="3097475" y="4590225"/>
            <a:ext cx="2961000" cy="2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 name="Google Shape;296;p44"/>
          <p:cNvSpPr/>
          <p:nvPr/>
        </p:nvSpPr>
        <p:spPr>
          <a:xfrm>
            <a:off x="3749653" y="4087035"/>
            <a:ext cx="588600" cy="296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Lato"/>
                <a:ea typeface="Lato"/>
                <a:cs typeface="Lato"/>
                <a:sym typeface="Lato"/>
              </a:rPr>
              <a:t>R1</a:t>
            </a:r>
            <a:endParaRPr>
              <a:latin typeface="Lato"/>
              <a:ea typeface="Lato"/>
              <a:cs typeface="Lato"/>
              <a:sym typeface="Lato"/>
            </a:endParaRPr>
          </a:p>
        </p:txBody>
      </p:sp>
      <p:sp>
        <p:nvSpPr>
          <p:cNvPr id="297" name="Google Shape;297;p44"/>
          <p:cNvSpPr/>
          <p:nvPr/>
        </p:nvSpPr>
        <p:spPr>
          <a:xfrm>
            <a:off x="4719651" y="4087035"/>
            <a:ext cx="588600" cy="2967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Lato"/>
                <a:ea typeface="Lato"/>
                <a:cs typeface="Lato"/>
                <a:sym typeface="Lato"/>
              </a:rPr>
              <a:t>R2</a:t>
            </a:r>
            <a:endParaRPr>
              <a:latin typeface="Lato"/>
              <a:ea typeface="Lato"/>
              <a:cs typeface="Lato"/>
              <a:sym typeface="Lato"/>
            </a:endParaRPr>
          </a:p>
        </p:txBody>
      </p:sp>
      <p:sp>
        <p:nvSpPr>
          <p:cNvPr id="298" name="Google Shape;298;p44"/>
          <p:cNvSpPr/>
          <p:nvPr/>
        </p:nvSpPr>
        <p:spPr>
          <a:xfrm>
            <a:off x="2427375" y="4045185"/>
            <a:ext cx="462000" cy="380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G2</a:t>
            </a:r>
            <a:endParaRPr>
              <a:latin typeface="Lato"/>
              <a:ea typeface="Lato"/>
              <a:cs typeface="Lato"/>
              <a:sym typeface="Lato"/>
            </a:endParaRPr>
          </a:p>
        </p:txBody>
      </p:sp>
      <p:sp>
        <p:nvSpPr>
          <p:cNvPr id="299" name="Google Shape;299;p44"/>
          <p:cNvSpPr/>
          <p:nvPr/>
        </p:nvSpPr>
        <p:spPr>
          <a:xfrm>
            <a:off x="6254613" y="4045185"/>
            <a:ext cx="462000" cy="380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G1</a:t>
            </a:r>
            <a:endParaRPr>
              <a:latin typeface="Lato"/>
              <a:ea typeface="Lato"/>
              <a:cs typeface="Lato"/>
              <a:sym typeface="Lato"/>
            </a:endParaRPr>
          </a:p>
        </p:txBody>
      </p:sp>
      <p:cxnSp>
        <p:nvCxnSpPr>
          <p:cNvPr id="300" name="Google Shape;300;p44"/>
          <p:cNvCxnSpPr>
            <a:stCxn id="296" idx="2"/>
          </p:cNvCxnSpPr>
          <p:nvPr/>
        </p:nvCxnSpPr>
        <p:spPr>
          <a:xfrm flipH="1">
            <a:off x="3288253" y="4235385"/>
            <a:ext cx="461400" cy="11700"/>
          </a:xfrm>
          <a:prstGeom prst="straightConnector1">
            <a:avLst/>
          </a:prstGeom>
          <a:noFill/>
          <a:ln cap="flat" cmpd="sng" w="9525">
            <a:solidFill>
              <a:schemeClr val="dk2"/>
            </a:solidFill>
            <a:prstDash val="solid"/>
            <a:round/>
            <a:headEnd len="med" w="med" type="none"/>
            <a:tailEnd len="med" w="med" type="triangle"/>
          </a:ln>
        </p:spPr>
      </p:cxnSp>
      <p:cxnSp>
        <p:nvCxnSpPr>
          <p:cNvPr id="301" name="Google Shape;301;p44"/>
          <p:cNvCxnSpPr/>
          <p:nvPr/>
        </p:nvCxnSpPr>
        <p:spPr>
          <a:xfrm flipH="1" rot="10800000">
            <a:off x="5308238" y="4232985"/>
            <a:ext cx="483300" cy="480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p44"/>
          <p:cNvCxnSpPr/>
          <p:nvPr/>
        </p:nvCxnSpPr>
        <p:spPr>
          <a:xfrm flipH="1">
            <a:off x="4709350" y="2766765"/>
            <a:ext cx="506100" cy="180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p44"/>
          <p:cNvCxnSpPr/>
          <p:nvPr/>
        </p:nvCxnSpPr>
        <p:spPr>
          <a:xfrm flipH="1" rot="10800000">
            <a:off x="3876150" y="2764065"/>
            <a:ext cx="462000" cy="720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p44"/>
          <p:cNvSpPr/>
          <p:nvPr/>
        </p:nvSpPr>
        <p:spPr>
          <a:xfrm>
            <a:off x="2427375" y="2577465"/>
            <a:ext cx="462000" cy="380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G2</a:t>
            </a:r>
            <a:endParaRPr>
              <a:latin typeface="Lato"/>
              <a:ea typeface="Lato"/>
              <a:cs typeface="Lato"/>
              <a:sym typeface="Lato"/>
            </a:endParaRPr>
          </a:p>
        </p:txBody>
      </p:sp>
      <p:sp>
        <p:nvSpPr>
          <p:cNvPr id="305" name="Google Shape;305;p44"/>
          <p:cNvSpPr/>
          <p:nvPr/>
        </p:nvSpPr>
        <p:spPr>
          <a:xfrm>
            <a:off x="6254613" y="2577465"/>
            <a:ext cx="462000" cy="380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G1</a:t>
            </a:r>
            <a:endParaRPr>
              <a:latin typeface="Lato"/>
              <a:ea typeface="Lato"/>
              <a:cs typeface="Lato"/>
              <a:sym typeface="Lato"/>
            </a:endParaRPr>
          </a:p>
        </p:txBody>
      </p:sp>
      <p:sp>
        <p:nvSpPr>
          <p:cNvPr id="306" name="Google Shape;306;p44"/>
          <p:cNvSpPr/>
          <p:nvPr/>
        </p:nvSpPr>
        <p:spPr>
          <a:xfrm>
            <a:off x="3390121" y="2619315"/>
            <a:ext cx="588600" cy="2967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R1</a:t>
            </a:r>
            <a:endParaRPr>
              <a:latin typeface="Lato"/>
              <a:ea typeface="Lato"/>
              <a:cs typeface="Lato"/>
              <a:sym typeface="Lato"/>
            </a:endParaRPr>
          </a:p>
        </p:txBody>
      </p:sp>
      <p:sp>
        <p:nvSpPr>
          <p:cNvPr id="307" name="Google Shape;307;p44"/>
          <p:cNvSpPr/>
          <p:nvPr/>
        </p:nvSpPr>
        <p:spPr>
          <a:xfrm>
            <a:off x="5165267" y="2619315"/>
            <a:ext cx="588600" cy="296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R2</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a:t>
            </a:r>
            <a:r>
              <a:rPr lang="en"/>
              <a:t> </a:t>
            </a:r>
            <a:endParaRPr/>
          </a:p>
        </p:txBody>
      </p:sp>
      <p:pic>
        <p:nvPicPr>
          <p:cNvPr id="318" name="Google Shape;318;p46"/>
          <p:cNvPicPr preferRelativeResize="0"/>
          <p:nvPr/>
        </p:nvPicPr>
        <p:blipFill>
          <a:blip r:embed="rId3">
            <a:alphaModFix/>
          </a:blip>
          <a:stretch>
            <a:fillRect/>
          </a:stretch>
        </p:blipFill>
        <p:spPr>
          <a:xfrm>
            <a:off x="1211263" y="1853850"/>
            <a:ext cx="6725074" cy="2975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 TP</a:t>
            </a:r>
            <a:endParaRPr/>
          </a:p>
        </p:txBody>
      </p:sp>
      <p:pic>
        <p:nvPicPr>
          <p:cNvPr id="324" name="Google Shape;324;p47"/>
          <p:cNvPicPr preferRelativeResize="0"/>
          <p:nvPr/>
        </p:nvPicPr>
        <p:blipFill>
          <a:blip r:embed="rId3">
            <a:alphaModFix/>
          </a:blip>
          <a:stretch>
            <a:fillRect/>
          </a:stretch>
        </p:blipFill>
        <p:spPr>
          <a:xfrm>
            <a:off x="152400" y="2006250"/>
            <a:ext cx="2112765" cy="2436726"/>
          </a:xfrm>
          <a:prstGeom prst="rect">
            <a:avLst/>
          </a:prstGeom>
          <a:noFill/>
          <a:ln>
            <a:noFill/>
          </a:ln>
        </p:spPr>
      </p:pic>
      <p:pic>
        <p:nvPicPr>
          <p:cNvPr id="325" name="Google Shape;325;p47"/>
          <p:cNvPicPr preferRelativeResize="0"/>
          <p:nvPr/>
        </p:nvPicPr>
        <p:blipFill>
          <a:blip r:embed="rId4">
            <a:alphaModFix/>
          </a:blip>
          <a:stretch>
            <a:fillRect/>
          </a:stretch>
        </p:blipFill>
        <p:spPr>
          <a:xfrm>
            <a:off x="6891361" y="2006250"/>
            <a:ext cx="2112765" cy="2436726"/>
          </a:xfrm>
          <a:prstGeom prst="rect">
            <a:avLst/>
          </a:prstGeom>
          <a:noFill/>
          <a:ln>
            <a:noFill/>
          </a:ln>
        </p:spPr>
      </p:pic>
      <p:pic>
        <p:nvPicPr>
          <p:cNvPr id="326" name="Google Shape;326;p47"/>
          <p:cNvPicPr preferRelativeResize="0"/>
          <p:nvPr/>
        </p:nvPicPr>
        <p:blipFill>
          <a:blip r:embed="rId5">
            <a:alphaModFix/>
          </a:blip>
          <a:stretch>
            <a:fillRect/>
          </a:stretch>
        </p:blipFill>
        <p:spPr>
          <a:xfrm>
            <a:off x="2398719" y="2006250"/>
            <a:ext cx="2112765" cy="2436726"/>
          </a:xfrm>
          <a:prstGeom prst="rect">
            <a:avLst/>
          </a:prstGeom>
          <a:noFill/>
          <a:ln>
            <a:noFill/>
          </a:ln>
        </p:spPr>
      </p:pic>
      <p:pic>
        <p:nvPicPr>
          <p:cNvPr id="327" name="Google Shape;327;p47"/>
          <p:cNvPicPr preferRelativeResize="0"/>
          <p:nvPr/>
        </p:nvPicPr>
        <p:blipFill>
          <a:blip r:embed="rId6">
            <a:alphaModFix/>
          </a:blip>
          <a:stretch>
            <a:fillRect/>
          </a:stretch>
        </p:blipFill>
        <p:spPr>
          <a:xfrm>
            <a:off x="4645038" y="2006250"/>
            <a:ext cx="2112768" cy="24367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 RL</a:t>
            </a:r>
            <a:endParaRPr/>
          </a:p>
        </p:txBody>
      </p:sp>
      <p:pic>
        <p:nvPicPr>
          <p:cNvPr id="333" name="Google Shape;333;p48"/>
          <p:cNvPicPr preferRelativeResize="0"/>
          <p:nvPr/>
        </p:nvPicPr>
        <p:blipFill>
          <a:blip r:embed="rId3">
            <a:alphaModFix/>
          </a:blip>
          <a:stretch>
            <a:fillRect/>
          </a:stretch>
        </p:blipFill>
        <p:spPr>
          <a:xfrm>
            <a:off x="200275" y="2146075"/>
            <a:ext cx="2093200" cy="2211852"/>
          </a:xfrm>
          <a:prstGeom prst="rect">
            <a:avLst/>
          </a:prstGeom>
          <a:noFill/>
          <a:ln>
            <a:noFill/>
          </a:ln>
        </p:spPr>
      </p:pic>
      <p:pic>
        <p:nvPicPr>
          <p:cNvPr id="334" name="Google Shape;334;p48"/>
          <p:cNvPicPr preferRelativeResize="0"/>
          <p:nvPr/>
        </p:nvPicPr>
        <p:blipFill>
          <a:blip r:embed="rId4">
            <a:alphaModFix/>
          </a:blip>
          <a:stretch>
            <a:fillRect/>
          </a:stretch>
        </p:blipFill>
        <p:spPr>
          <a:xfrm>
            <a:off x="2417025" y="2146075"/>
            <a:ext cx="2093200" cy="2211850"/>
          </a:xfrm>
          <a:prstGeom prst="rect">
            <a:avLst/>
          </a:prstGeom>
          <a:noFill/>
          <a:ln>
            <a:noFill/>
          </a:ln>
        </p:spPr>
      </p:pic>
      <p:pic>
        <p:nvPicPr>
          <p:cNvPr id="335" name="Google Shape;335;p48"/>
          <p:cNvPicPr preferRelativeResize="0"/>
          <p:nvPr/>
        </p:nvPicPr>
        <p:blipFill>
          <a:blip r:embed="rId5">
            <a:alphaModFix/>
          </a:blip>
          <a:stretch>
            <a:fillRect/>
          </a:stretch>
        </p:blipFill>
        <p:spPr>
          <a:xfrm>
            <a:off x="4633777" y="2135625"/>
            <a:ext cx="2093200" cy="2232744"/>
          </a:xfrm>
          <a:prstGeom prst="rect">
            <a:avLst/>
          </a:prstGeom>
          <a:noFill/>
          <a:ln>
            <a:noFill/>
          </a:ln>
        </p:spPr>
      </p:pic>
      <p:pic>
        <p:nvPicPr>
          <p:cNvPr id="336" name="Google Shape;336;p48"/>
          <p:cNvPicPr preferRelativeResize="0"/>
          <p:nvPr/>
        </p:nvPicPr>
        <p:blipFill>
          <a:blip r:embed="rId6">
            <a:alphaModFix/>
          </a:blip>
          <a:stretch>
            <a:fillRect/>
          </a:stretch>
        </p:blipFill>
        <p:spPr>
          <a:xfrm>
            <a:off x="6850525" y="2135625"/>
            <a:ext cx="2093200" cy="223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 Active behaviour A* Algorithm (LC)</a:t>
            </a:r>
            <a:endParaRPr/>
          </a:p>
        </p:txBody>
      </p:sp>
      <p:pic>
        <p:nvPicPr>
          <p:cNvPr id="342" name="Google Shape;342;p49"/>
          <p:cNvPicPr preferRelativeResize="0"/>
          <p:nvPr/>
        </p:nvPicPr>
        <p:blipFill>
          <a:blip r:embed="rId3">
            <a:alphaModFix/>
          </a:blip>
          <a:stretch>
            <a:fillRect/>
          </a:stretch>
        </p:blipFill>
        <p:spPr>
          <a:xfrm>
            <a:off x="3672475" y="1986725"/>
            <a:ext cx="2606075" cy="2851374"/>
          </a:xfrm>
          <a:prstGeom prst="rect">
            <a:avLst/>
          </a:prstGeom>
          <a:noFill/>
          <a:ln>
            <a:noFill/>
          </a:ln>
        </p:spPr>
      </p:pic>
      <p:pic>
        <p:nvPicPr>
          <p:cNvPr id="343" name="Google Shape;343;p49"/>
          <p:cNvPicPr preferRelativeResize="0"/>
          <p:nvPr/>
        </p:nvPicPr>
        <p:blipFill>
          <a:blip r:embed="rId4">
            <a:alphaModFix/>
          </a:blip>
          <a:stretch>
            <a:fillRect/>
          </a:stretch>
        </p:blipFill>
        <p:spPr>
          <a:xfrm>
            <a:off x="729450" y="1986713"/>
            <a:ext cx="2606075" cy="2782153"/>
          </a:xfrm>
          <a:prstGeom prst="rect">
            <a:avLst/>
          </a:prstGeom>
          <a:noFill/>
          <a:ln>
            <a:noFill/>
          </a:ln>
        </p:spPr>
      </p:pic>
      <p:pic>
        <p:nvPicPr>
          <p:cNvPr id="344" name="Google Shape;344;p49"/>
          <p:cNvPicPr preferRelativeResize="0"/>
          <p:nvPr/>
        </p:nvPicPr>
        <p:blipFill>
          <a:blip r:embed="rId5">
            <a:alphaModFix/>
          </a:blip>
          <a:stretch>
            <a:fillRect/>
          </a:stretch>
        </p:blipFill>
        <p:spPr>
          <a:xfrm>
            <a:off x="6420200" y="2914300"/>
            <a:ext cx="2606075" cy="6515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Evaluation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Environment</a:t>
            </a:r>
            <a:endParaRPr/>
          </a:p>
        </p:txBody>
      </p:sp>
      <p:sp>
        <p:nvSpPr>
          <p:cNvPr id="355" name="Google Shape;355;p51"/>
          <p:cNvSpPr txBox="1"/>
          <p:nvPr/>
        </p:nvSpPr>
        <p:spPr>
          <a:xfrm>
            <a:off x="963300" y="4013375"/>
            <a:ext cx="7217400" cy="8313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SzPts val="1400"/>
              <a:buFont typeface="Lato"/>
              <a:buChar char="-"/>
            </a:pPr>
            <a:r>
              <a:rPr lang="en">
                <a:latin typeface="Lato"/>
                <a:ea typeface="Lato"/>
                <a:cs typeface="Lato"/>
                <a:sym typeface="Lato"/>
              </a:rPr>
              <a:t>3 robots &amp; 3 tasks (all target points assigned)</a:t>
            </a:r>
            <a:endParaRPr>
              <a:latin typeface="Lato"/>
              <a:ea typeface="Lato"/>
              <a:cs typeface="Lato"/>
              <a:sym typeface="Lato"/>
            </a:endParaRPr>
          </a:p>
          <a:p>
            <a:pPr indent="-317500" lvl="0" marL="457200" rtl="0" algn="ctr">
              <a:spcBef>
                <a:spcPts val="0"/>
              </a:spcBef>
              <a:spcAft>
                <a:spcPts val="0"/>
              </a:spcAft>
              <a:buSzPts val="1400"/>
              <a:buFont typeface="Lato"/>
              <a:buChar char="-"/>
            </a:pPr>
            <a:r>
              <a:rPr lang="en">
                <a:latin typeface="Lato"/>
                <a:ea typeface="Lato"/>
                <a:cs typeface="Lato"/>
                <a:sym typeface="Lato"/>
              </a:rPr>
              <a:t>Differs by complexity &amp; size</a:t>
            </a:r>
            <a:endParaRPr>
              <a:latin typeface="Lato"/>
              <a:ea typeface="Lato"/>
              <a:cs typeface="Lato"/>
              <a:sym typeface="Lato"/>
            </a:endParaRPr>
          </a:p>
          <a:p>
            <a:pPr indent="-317500" lvl="0" marL="457200" rtl="0" algn="ctr">
              <a:spcBef>
                <a:spcPts val="0"/>
              </a:spcBef>
              <a:spcAft>
                <a:spcPts val="0"/>
              </a:spcAft>
              <a:buSzPts val="1400"/>
              <a:buFont typeface="Lato"/>
              <a:buChar char="-"/>
            </a:pPr>
            <a:r>
              <a:rPr lang="en">
                <a:latin typeface="Lato"/>
                <a:ea typeface="Lato"/>
                <a:cs typeface="Lato"/>
                <a:sym typeface="Lato"/>
              </a:rPr>
              <a:t>Measure completion time(</a:t>
            </a:r>
            <a:r>
              <a:rPr lang="en">
                <a:latin typeface="Lato"/>
                <a:ea typeface="Lato"/>
                <a:cs typeface="Lato"/>
                <a:sym typeface="Lato"/>
              </a:rPr>
              <a:t>implementation</a:t>
            </a:r>
            <a:r>
              <a:rPr lang="en">
                <a:latin typeface="Lato"/>
                <a:ea typeface="Lato"/>
                <a:cs typeface="Lato"/>
                <a:sym typeface="Lato"/>
              </a:rPr>
              <a:t> time only),  and simulation</a:t>
            </a:r>
            <a:endParaRPr>
              <a:latin typeface="Lato"/>
              <a:ea typeface="Lato"/>
              <a:cs typeface="Lato"/>
              <a:sym typeface="Lato"/>
            </a:endParaRPr>
          </a:p>
        </p:txBody>
      </p:sp>
      <p:pic>
        <p:nvPicPr>
          <p:cNvPr id="356" name="Google Shape;356;p51"/>
          <p:cNvPicPr preferRelativeResize="0"/>
          <p:nvPr/>
        </p:nvPicPr>
        <p:blipFill>
          <a:blip r:embed="rId3">
            <a:alphaModFix/>
          </a:blip>
          <a:stretch>
            <a:fillRect/>
          </a:stretch>
        </p:blipFill>
        <p:spPr>
          <a:xfrm>
            <a:off x="2702857" y="2131175"/>
            <a:ext cx="1801369" cy="1622386"/>
          </a:xfrm>
          <a:prstGeom prst="rect">
            <a:avLst/>
          </a:prstGeom>
          <a:noFill/>
          <a:ln>
            <a:noFill/>
          </a:ln>
        </p:spPr>
      </p:pic>
      <p:pic>
        <p:nvPicPr>
          <p:cNvPr id="357" name="Google Shape;357;p51"/>
          <p:cNvPicPr preferRelativeResize="0"/>
          <p:nvPr/>
        </p:nvPicPr>
        <p:blipFill>
          <a:blip r:embed="rId4">
            <a:alphaModFix/>
          </a:blip>
          <a:stretch>
            <a:fillRect/>
          </a:stretch>
        </p:blipFill>
        <p:spPr>
          <a:xfrm>
            <a:off x="6576671" y="2133767"/>
            <a:ext cx="1801368" cy="1617203"/>
          </a:xfrm>
          <a:prstGeom prst="rect">
            <a:avLst/>
          </a:prstGeom>
          <a:noFill/>
          <a:ln>
            <a:noFill/>
          </a:ln>
        </p:spPr>
      </p:pic>
      <p:pic>
        <p:nvPicPr>
          <p:cNvPr id="358" name="Google Shape;358;p51"/>
          <p:cNvPicPr preferRelativeResize="0"/>
          <p:nvPr/>
        </p:nvPicPr>
        <p:blipFill>
          <a:blip r:embed="rId5">
            <a:alphaModFix/>
          </a:blip>
          <a:stretch>
            <a:fillRect/>
          </a:stretch>
        </p:blipFill>
        <p:spPr>
          <a:xfrm>
            <a:off x="4639764" y="2132543"/>
            <a:ext cx="1801368" cy="1619651"/>
          </a:xfrm>
          <a:prstGeom prst="rect">
            <a:avLst/>
          </a:prstGeom>
          <a:noFill/>
          <a:ln>
            <a:noFill/>
          </a:ln>
        </p:spPr>
      </p:pic>
      <p:pic>
        <p:nvPicPr>
          <p:cNvPr id="359" name="Google Shape;359;p51"/>
          <p:cNvPicPr preferRelativeResize="0"/>
          <p:nvPr/>
        </p:nvPicPr>
        <p:blipFill>
          <a:blip r:embed="rId6">
            <a:alphaModFix/>
          </a:blip>
          <a:stretch>
            <a:fillRect/>
          </a:stretch>
        </p:blipFill>
        <p:spPr>
          <a:xfrm>
            <a:off x="765950" y="2119408"/>
            <a:ext cx="1801368" cy="16459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Environment | simple</a:t>
            </a:r>
            <a:endParaRPr/>
          </a:p>
        </p:txBody>
      </p:sp>
      <p:sp>
        <p:nvSpPr>
          <p:cNvPr id="365" name="Google Shape;365;p52"/>
          <p:cNvSpPr txBox="1"/>
          <p:nvPr/>
        </p:nvSpPr>
        <p:spPr>
          <a:xfrm>
            <a:off x="1264800" y="4610550"/>
            <a:ext cx="661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Simple warehouse</a:t>
            </a:r>
            <a:r>
              <a:rPr lang="en">
                <a:latin typeface="Lato"/>
                <a:ea typeface="Lato"/>
                <a:cs typeface="Lato"/>
                <a:sym typeface="Lato"/>
              </a:rPr>
              <a:t> structure, </a:t>
            </a:r>
            <a:r>
              <a:rPr b="1" lang="en">
                <a:latin typeface="Lato"/>
                <a:ea typeface="Lato"/>
                <a:cs typeface="Lato"/>
                <a:sym typeface="Lato"/>
              </a:rPr>
              <a:t>less complicated</a:t>
            </a:r>
            <a:r>
              <a:rPr lang="en">
                <a:latin typeface="Lato"/>
                <a:ea typeface="Lato"/>
                <a:cs typeface="Lato"/>
                <a:sym typeface="Lato"/>
              </a:rPr>
              <a:t> pathways, generally </a:t>
            </a:r>
            <a:r>
              <a:rPr b="1" lang="en">
                <a:latin typeface="Lato"/>
                <a:ea typeface="Lato"/>
                <a:cs typeface="Lato"/>
                <a:sym typeface="Lato"/>
              </a:rPr>
              <a:t>straight paths</a:t>
            </a:r>
            <a:endParaRPr b="1"/>
          </a:p>
        </p:txBody>
      </p:sp>
      <p:pic>
        <p:nvPicPr>
          <p:cNvPr id="366" name="Google Shape;366;p52"/>
          <p:cNvPicPr preferRelativeResize="0"/>
          <p:nvPr/>
        </p:nvPicPr>
        <p:blipFill>
          <a:blip r:embed="rId3">
            <a:alphaModFix/>
          </a:blip>
          <a:stretch>
            <a:fillRect/>
          </a:stretch>
        </p:blipFill>
        <p:spPr>
          <a:xfrm>
            <a:off x="4899619" y="2000554"/>
            <a:ext cx="2788920" cy="2505782"/>
          </a:xfrm>
          <a:prstGeom prst="rect">
            <a:avLst/>
          </a:prstGeom>
          <a:noFill/>
          <a:ln>
            <a:noFill/>
          </a:ln>
        </p:spPr>
      </p:pic>
      <p:pic>
        <p:nvPicPr>
          <p:cNvPr id="367" name="Google Shape;367;p52"/>
          <p:cNvPicPr preferRelativeResize="0"/>
          <p:nvPr/>
        </p:nvPicPr>
        <p:blipFill>
          <a:blip r:embed="rId4">
            <a:alphaModFix/>
          </a:blip>
          <a:stretch>
            <a:fillRect/>
          </a:stretch>
        </p:blipFill>
        <p:spPr>
          <a:xfrm>
            <a:off x="1455463" y="1958083"/>
            <a:ext cx="2788920" cy="25482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Environment | complex</a:t>
            </a:r>
            <a:endParaRPr/>
          </a:p>
        </p:txBody>
      </p:sp>
      <p:sp>
        <p:nvSpPr>
          <p:cNvPr id="373" name="Google Shape;373;p53"/>
          <p:cNvSpPr txBox="1"/>
          <p:nvPr/>
        </p:nvSpPr>
        <p:spPr>
          <a:xfrm>
            <a:off x="1264800" y="4610550"/>
            <a:ext cx="661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More </a:t>
            </a:r>
            <a:r>
              <a:rPr b="1" lang="en">
                <a:latin typeface="Lato"/>
                <a:ea typeface="Lato"/>
                <a:cs typeface="Lato"/>
                <a:sym typeface="Lato"/>
              </a:rPr>
              <a:t>complex </a:t>
            </a:r>
            <a:r>
              <a:rPr lang="en">
                <a:latin typeface="Lato"/>
                <a:ea typeface="Lato"/>
                <a:cs typeface="Lato"/>
                <a:sym typeface="Lato"/>
              </a:rPr>
              <a:t>warehouse environments, </a:t>
            </a:r>
            <a:r>
              <a:rPr b="1" lang="en">
                <a:latin typeface="Lato"/>
                <a:ea typeface="Lato"/>
                <a:cs typeface="Lato"/>
                <a:sym typeface="Lato"/>
              </a:rPr>
              <a:t>goals are located within the small areas</a:t>
            </a:r>
            <a:endParaRPr b="1"/>
          </a:p>
        </p:txBody>
      </p:sp>
      <p:pic>
        <p:nvPicPr>
          <p:cNvPr id="374" name="Google Shape;374;p53"/>
          <p:cNvPicPr preferRelativeResize="0"/>
          <p:nvPr/>
        </p:nvPicPr>
        <p:blipFill>
          <a:blip r:embed="rId3">
            <a:alphaModFix/>
          </a:blip>
          <a:stretch>
            <a:fillRect/>
          </a:stretch>
        </p:blipFill>
        <p:spPr>
          <a:xfrm>
            <a:off x="4805396" y="2008167"/>
            <a:ext cx="2788920" cy="2505781"/>
          </a:xfrm>
          <a:prstGeom prst="rect">
            <a:avLst/>
          </a:prstGeom>
          <a:noFill/>
          <a:ln>
            <a:noFill/>
          </a:ln>
        </p:spPr>
      </p:pic>
      <p:pic>
        <p:nvPicPr>
          <p:cNvPr id="375" name="Google Shape;375;p53"/>
          <p:cNvPicPr preferRelativeResize="0"/>
          <p:nvPr/>
        </p:nvPicPr>
        <p:blipFill>
          <a:blip r:embed="rId4">
            <a:alphaModFix/>
          </a:blip>
          <a:stretch>
            <a:fillRect/>
          </a:stretch>
        </p:blipFill>
        <p:spPr>
          <a:xfrm>
            <a:off x="1549664" y="2006943"/>
            <a:ext cx="2788920" cy="25057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Works - Decentralized Learning</a:t>
            </a:r>
            <a:endParaRPr/>
          </a:p>
        </p:txBody>
      </p:sp>
      <p:sp>
        <p:nvSpPr>
          <p:cNvPr id="145" name="Google Shape;145;p27"/>
          <p:cNvSpPr txBox="1"/>
          <p:nvPr>
            <p:ph idx="1" type="body"/>
          </p:nvPr>
        </p:nvSpPr>
        <p:spPr>
          <a:xfrm>
            <a:off x="729450" y="2078875"/>
            <a:ext cx="7688700" cy="2670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t>
            </a:r>
            <a:r>
              <a:rPr lang="en"/>
              <a:t>entral planner does not exist and agents find collision-free paths themselves</a:t>
            </a:r>
            <a:endParaRPr/>
          </a:p>
          <a:p>
            <a:pPr indent="-311150" lvl="0" marL="457200" rtl="0" algn="l">
              <a:spcBef>
                <a:spcPts val="0"/>
              </a:spcBef>
              <a:spcAft>
                <a:spcPts val="0"/>
              </a:spcAft>
              <a:buSzPts val="1300"/>
              <a:buChar char="●"/>
            </a:pPr>
            <a:r>
              <a:rPr lang="en"/>
              <a:t>Path and Action Planning with Orientation [1]</a:t>
            </a:r>
            <a:endParaRPr/>
          </a:p>
          <a:p>
            <a:pPr indent="-298450" lvl="1" marL="914400" rtl="0" algn="l">
              <a:spcBef>
                <a:spcPts val="0"/>
              </a:spcBef>
              <a:spcAft>
                <a:spcPts val="0"/>
              </a:spcAft>
              <a:buSzPts val="1100"/>
              <a:buChar char="○"/>
            </a:pPr>
            <a:r>
              <a:rPr lang="en"/>
              <a:t>Designed to generate collision-free paths in multi-agent pickup and delivery tasks within restricted or non-uniform environments.</a:t>
            </a:r>
            <a:endParaRPr/>
          </a:p>
          <a:p>
            <a:pPr indent="-298450" lvl="1" marL="914400" rtl="0" algn="l">
              <a:spcBef>
                <a:spcPts val="0"/>
              </a:spcBef>
              <a:spcAft>
                <a:spcPts val="0"/>
              </a:spcAft>
              <a:buSzPts val="1100"/>
              <a:buChar char="○"/>
            </a:pPr>
            <a:r>
              <a:rPr lang="en"/>
              <a:t>Focuses on restricted path widths and node sizes</a:t>
            </a:r>
            <a:endParaRPr/>
          </a:p>
          <a:p>
            <a:pPr indent="-311150" lvl="0" marL="457200" rtl="0" algn="l">
              <a:spcBef>
                <a:spcPts val="0"/>
              </a:spcBef>
              <a:spcAft>
                <a:spcPts val="0"/>
              </a:spcAft>
              <a:buSzPts val="1300"/>
              <a:buChar char="●"/>
            </a:pPr>
            <a:r>
              <a:rPr lang="en"/>
              <a:t>Token Passing [2]</a:t>
            </a:r>
            <a:endParaRPr/>
          </a:p>
          <a:p>
            <a:pPr indent="-298450" lvl="1" marL="914400" rtl="0" algn="l">
              <a:spcBef>
                <a:spcPts val="0"/>
              </a:spcBef>
              <a:spcAft>
                <a:spcPts val="0"/>
              </a:spcAft>
              <a:buSzPts val="1100"/>
              <a:buChar char="○"/>
            </a:pPr>
            <a:r>
              <a:rPr lang="en"/>
              <a:t>Agents pass tokens to each other which contains all the information needed for their path planning, pickup, and delivery.</a:t>
            </a:r>
            <a:endParaRPr/>
          </a:p>
          <a:p>
            <a:pPr indent="-298450" lvl="1" marL="914400" rtl="0" algn="l">
              <a:spcBef>
                <a:spcPts val="0"/>
              </a:spcBef>
              <a:spcAft>
                <a:spcPts val="0"/>
              </a:spcAft>
              <a:buSzPts val="1100"/>
              <a:buChar char="○"/>
            </a:pPr>
            <a:r>
              <a:rPr lang="en"/>
              <a:t>Current work on adding replanning features and adding different parameters within the features has significantly improved the algorithm’s performance in a multiagent setting</a:t>
            </a:r>
            <a:endParaRPr/>
          </a:p>
          <a:p>
            <a:pPr indent="-298450" lvl="2" marL="1371600" rtl="0" algn="l">
              <a:spcBef>
                <a:spcPts val="0"/>
              </a:spcBef>
              <a:spcAft>
                <a:spcPts val="0"/>
              </a:spcAft>
              <a:buSzPts val="1100"/>
              <a:buChar char="■"/>
            </a:pPr>
            <a:r>
              <a:rPr lang="en"/>
              <a:t>Specifically k-TP and p-TP parameters focus on dealing with the problem of collision by adding multiple plans or probabilistic approaches in the initial path planning process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 TP - </a:t>
            </a:r>
            <a:r>
              <a:rPr lang="en"/>
              <a:t>Complex &amp; Large</a:t>
            </a:r>
            <a:endParaRPr/>
          </a:p>
        </p:txBody>
      </p:sp>
      <p:pic>
        <p:nvPicPr>
          <p:cNvPr id="381" name="Google Shape;381;p54"/>
          <p:cNvPicPr preferRelativeResize="0"/>
          <p:nvPr/>
        </p:nvPicPr>
        <p:blipFill>
          <a:blip r:embed="rId3">
            <a:alphaModFix/>
          </a:blip>
          <a:stretch>
            <a:fillRect/>
          </a:stretch>
        </p:blipFill>
        <p:spPr>
          <a:xfrm>
            <a:off x="1600200" y="1981188"/>
            <a:ext cx="5943600" cy="2552700"/>
          </a:xfrm>
          <a:prstGeom prst="rect">
            <a:avLst/>
          </a:prstGeom>
          <a:noFill/>
          <a:ln>
            <a:noFill/>
          </a:ln>
        </p:spPr>
      </p:pic>
      <p:sp>
        <p:nvSpPr>
          <p:cNvPr id="382" name="Google Shape;382;p54"/>
          <p:cNvSpPr txBox="1"/>
          <p:nvPr/>
        </p:nvSpPr>
        <p:spPr>
          <a:xfrm>
            <a:off x="3331350" y="4577475"/>
            <a:ext cx="2481300" cy="4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50">
                <a:latin typeface="Times New Roman"/>
                <a:ea typeface="Times New Roman"/>
                <a:cs typeface="Times New Roman"/>
                <a:sym typeface="Times New Roman"/>
              </a:rPr>
              <a:t>→ TP-replanning</a:t>
            </a:r>
            <a:endParaRPr b="1" sz="1800">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 TP - Complex &amp; Small</a:t>
            </a:r>
            <a:endParaRPr/>
          </a:p>
        </p:txBody>
      </p:sp>
      <p:pic>
        <p:nvPicPr>
          <p:cNvPr id="388" name="Google Shape;388;p55"/>
          <p:cNvPicPr preferRelativeResize="0"/>
          <p:nvPr/>
        </p:nvPicPr>
        <p:blipFill>
          <a:blip r:embed="rId3">
            <a:alphaModFix/>
          </a:blip>
          <a:stretch>
            <a:fillRect/>
          </a:stretch>
        </p:blipFill>
        <p:spPr>
          <a:xfrm>
            <a:off x="1600200" y="2006250"/>
            <a:ext cx="5943600" cy="2552700"/>
          </a:xfrm>
          <a:prstGeom prst="rect">
            <a:avLst/>
          </a:prstGeom>
          <a:noFill/>
          <a:ln>
            <a:noFill/>
          </a:ln>
        </p:spPr>
      </p:pic>
      <p:sp>
        <p:nvSpPr>
          <p:cNvPr id="389" name="Google Shape;389;p55"/>
          <p:cNvSpPr txBox="1"/>
          <p:nvPr/>
        </p:nvSpPr>
        <p:spPr>
          <a:xfrm>
            <a:off x="3331350" y="4577475"/>
            <a:ext cx="2481300" cy="4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50">
                <a:latin typeface="Times New Roman"/>
                <a:ea typeface="Times New Roman"/>
                <a:cs typeface="Times New Roman"/>
                <a:sym typeface="Times New Roman"/>
              </a:rPr>
              <a:t>→ P-TP=0.1</a:t>
            </a:r>
            <a:endParaRPr b="1" sz="1800">
              <a:solidFill>
                <a:schemeClr val="accen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 TP - Simple &amp; Large</a:t>
            </a:r>
            <a:endParaRPr/>
          </a:p>
        </p:txBody>
      </p:sp>
      <p:pic>
        <p:nvPicPr>
          <p:cNvPr id="395" name="Google Shape;395;p56"/>
          <p:cNvPicPr preferRelativeResize="0"/>
          <p:nvPr/>
        </p:nvPicPr>
        <p:blipFill>
          <a:blip r:embed="rId3">
            <a:alphaModFix/>
          </a:blip>
          <a:stretch>
            <a:fillRect/>
          </a:stretch>
        </p:blipFill>
        <p:spPr>
          <a:xfrm>
            <a:off x="1600200" y="2006250"/>
            <a:ext cx="5943600" cy="2552700"/>
          </a:xfrm>
          <a:prstGeom prst="rect">
            <a:avLst/>
          </a:prstGeom>
          <a:noFill/>
          <a:ln>
            <a:noFill/>
          </a:ln>
        </p:spPr>
      </p:pic>
      <p:sp>
        <p:nvSpPr>
          <p:cNvPr id="396" name="Google Shape;396;p56"/>
          <p:cNvSpPr txBox="1"/>
          <p:nvPr/>
        </p:nvSpPr>
        <p:spPr>
          <a:xfrm>
            <a:off x="3331350" y="4577475"/>
            <a:ext cx="2481300" cy="4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50">
                <a:latin typeface="Times New Roman"/>
                <a:ea typeface="Times New Roman"/>
                <a:cs typeface="Times New Roman"/>
                <a:sym typeface="Times New Roman"/>
              </a:rPr>
              <a:t>→ TP-replanning</a:t>
            </a:r>
            <a:endParaRPr b="1" sz="1800">
              <a:solidFill>
                <a:schemeClr val="accen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 TP - Simple &amp; Small</a:t>
            </a:r>
            <a:endParaRPr/>
          </a:p>
          <a:p>
            <a:pPr indent="0" lvl="0" marL="0" rtl="0" algn="l">
              <a:spcBef>
                <a:spcPts val="0"/>
              </a:spcBef>
              <a:spcAft>
                <a:spcPts val="0"/>
              </a:spcAft>
              <a:buNone/>
            </a:pPr>
            <a:r>
              <a:t/>
            </a:r>
            <a:endParaRPr/>
          </a:p>
        </p:txBody>
      </p:sp>
      <p:pic>
        <p:nvPicPr>
          <p:cNvPr id="402" name="Google Shape;402;p57"/>
          <p:cNvPicPr preferRelativeResize="0"/>
          <p:nvPr/>
        </p:nvPicPr>
        <p:blipFill>
          <a:blip r:embed="rId3">
            <a:alphaModFix/>
          </a:blip>
          <a:stretch>
            <a:fillRect/>
          </a:stretch>
        </p:blipFill>
        <p:spPr>
          <a:xfrm>
            <a:off x="1600200" y="2006250"/>
            <a:ext cx="5943600" cy="2552700"/>
          </a:xfrm>
          <a:prstGeom prst="rect">
            <a:avLst/>
          </a:prstGeom>
          <a:noFill/>
          <a:ln>
            <a:noFill/>
          </a:ln>
        </p:spPr>
      </p:pic>
      <p:sp>
        <p:nvSpPr>
          <p:cNvPr id="403" name="Google Shape;403;p57"/>
          <p:cNvSpPr txBox="1"/>
          <p:nvPr/>
        </p:nvSpPr>
        <p:spPr>
          <a:xfrm>
            <a:off x="2992950" y="4577475"/>
            <a:ext cx="3158100" cy="4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50">
                <a:latin typeface="Times New Roman"/>
                <a:ea typeface="Times New Roman"/>
                <a:cs typeface="Times New Roman"/>
                <a:sym typeface="Times New Roman"/>
              </a:rPr>
              <a:t>→ TP-replanning / P-TP=0.5</a:t>
            </a:r>
            <a:endParaRPr b="1" sz="1800">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r>
              <a:rPr lang="en"/>
              <a:t> | </a:t>
            </a:r>
            <a:r>
              <a:rPr lang="en"/>
              <a:t>RL</a:t>
            </a:r>
            <a:endParaRPr/>
          </a:p>
        </p:txBody>
      </p:sp>
      <p:sp>
        <p:nvSpPr>
          <p:cNvPr id="409" name="Google Shape;409;p58"/>
          <p:cNvSpPr txBox="1"/>
          <p:nvPr>
            <p:ph type="title"/>
          </p:nvPr>
        </p:nvSpPr>
        <p:spPr>
          <a:xfrm>
            <a:off x="940325" y="1999350"/>
            <a:ext cx="7688700" cy="231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40"/>
              <a:t>1.</a:t>
            </a:r>
            <a:r>
              <a:rPr lang="en" sz="1840"/>
              <a:t>Measure completion time</a:t>
            </a:r>
            <a:endParaRPr sz="1840"/>
          </a:p>
          <a:p>
            <a:pPr indent="0" lvl="0" marL="0" rtl="0" algn="l">
              <a:spcBef>
                <a:spcPts val="0"/>
              </a:spcBef>
              <a:spcAft>
                <a:spcPts val="0"/>
              </a:spcAft>
              <a:buNone/>
            </a:pPr>
            <a:r>
              <a:t/>
            </a:r>
            <a:endParaRPr sz="1840"/>
          </a:p>
          <a:p>
            <a:pPr indent="0" lvl="0" marL="0" rtl="0" algn="l">
              <a:spcBef>
                <a:spcPts val="0"/>
              </a:spcBef>
              <a:spcAft>
                <a:spcPts val="0"/>
              </a:spcAft>
              <a:buNone/>
            </a:pPr>
            <a:r>
              <a:rPr lang="en" sz="1840"/>
              <a:t>2.Record the simulation</a:t>
            </a:r>
            <a:endParaRPr sz="1840"/>
          </a:p>
          <a:p>
            <a:pPr indent="-332740" lvl="0" marL="457200" rtl="0" algn="l">
              <a:spcBef>
                <a:spcPts val="0"/>
              </a:spcBef>
              <a:spcAft>
                <a:spcPts val="0"/>
              </a:spcAft>
              <a:buSzPts val="1640"/>
              <a:buChar char="-"/>
            </a:pPr>
            <a:r>
              <a:rPr lang="en" sz="1640"/>
              <a:t>With a speed of 1 second per grid, it would take hundreds of training runs to measure, which would be not possible to take. </a:t>
            </a:r>
            <a:endParaRPr sz="1640"/>
          </a:p>
          <a:p>
            <a:pPr indent="-332740" lvl="0" marL="457200" rtl="0" algn="l">
              <a:spcBef>
                <a:spcPts val="0"/>
              </a:spcBef>
              <a:spcAft>
                <a:spcPts val="0"/>
              </a:spcAft>
              <a:buSzPts val="1640"/>
              <a:buChar char="-"/>
            </a:pPr>
            <a:r>
              <a:rPr lang="en" sz="1640"/>
              <a:t>Instead, we used the simulation recordings to find the number of grids moved, and then waiting time and calculate the completion time..</a:t>
            </a:r>
            <a:endParaRPr sz="164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Active </a:t>
            </a:r>
            <a:r>
              <a:rPr lang="en"/>
              <a:t>Behaviour</a:t>
            </a:r>
            <a:r>
              <a:rPr lang="en"/>
              <a:t> using A*</a:t>
            </a:r>
            <a:endParaRPr/>
          </a:p>
        </p:txBody>
      </p:sp>
      <p:sp>
        <p:nvSpPr>
          <p:cNvPr id="415" name="Google Shape;415;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Run the simulation such that the </a:t>
            </a:r>
            <a:r>
              <a:rPr b="1" lang="en"/>
              <a:t>robot</a:t>
            </a:r>
            <a:r>
              <a:rPr b="1" lang="en"/>
              <a:t> moves one block in the grid per second.</a:t>
            </a:r>
            <a:endParaRPr b="1"/>
          </a:p>
          <a:p>
            <a:pPr indent="-311150" lvl="0" marL="457200" rtl="0" algn="l">
              <a:spcBef>
                <a:spcPts val="0"/>
              </a:spcBef>
              <a:spcAft>
                <a:spcPts val="0"/>
              </a:spcAft>
              <a:buSzPts val="1300"/>
              <a:buChar char="-"/>
            </a:pPr>
            <a:r>
              <a:rPr b="1" lang="en"/>
              <a:t>Check if they are colliding with each other.</a:t>
            </a:r>
            <a:endParaRPr b="1"/>
          </a:p>
          <a:p>
            <a:pPr indent="-311150" lvl="0" marL="457200" rtl="0" algn="l">
              <a:spcBef>
                <a:spcPts val="0"/>
              </a:spcBef>
              <a:spcAft>
                <a:spcPts val="0"/>
              </a:spcAft>
              <a:buSzPts val="1300"/>
              <a:buChar char="-"/>
            </a:pPr>
            <a:r>
              <a:rPr b="1" lang="en"/>
              <a:t>Measure the Completion time</a:t>
            </a:r>
            <a:endParaRPr b="1"/>
          </a:p>
          <a:p>
            <a:pPr indent="0" lvl="0" marL="457200" rtl="0" algn="l">
              <a:spcBef>
                <a:spcPts val="1200"/>
              </a:spcBef>
              <a:spcAft>
                <a:spcPts val="0"/>
              </a:spcAft>
              <a:buNone/>
            </a:pPr>
            <a:r>
              <a:t/>
            </a:r>
            <a:endParaRPr b="1"/>
          </a:p>
          <a:p>
            <a:pPr indent="0" lvl="0" marL="0" rtl="0" algn="l">
              <a:spcBef>
                <a:spcPts val="1200"/>
              </a:spcBef>
              <a:spcAft>
                <a:spcPts val="1200"/>
              </a:spcAft>
              <a:buNone/>
            </a:pPr>
            <a:r>
              <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426" name="Google Shape;426;p61"/>
          <p:cNvGraphicFramePr/>
          <p:nvPr/>
        </p:nvGraphicFramePr>
        <p:xfrm>
          <a:off x="1695450" y="2201075"/>
          <a:ext cx="3000000" cy="3000000"/>
        </p:xfrm>
        <a:graphic>
          <a:graphicData uri="http://schemas.openxmlformats.org/drawingml/2006/table">
            <a:tbl>
              <a:tblPr bandRow="1">
                <a:noFill/>
                <a:tableStyleId>{BCB64614-0E7B-41A0-A71E-0EB2C7D7F802}</a:tableStyleId>
              </a:tblPr>
              <a:tblGrid>
                <a:gridCol w="1076325"/>
                <a:gridCol w="1428750"/>
                <a:gridCol w="1581150"/>
                <a:gridCol w="1666875"/>
              </a:tblGrid>
              <a:tr h="651350">
                <a:tc>
                  <a:txBody>
                    <a:bodyPr/>
                    <a:lstStyle/>
                    <a:p>
                      <a:pPr indent="457200" lvl="0" marL="0" rtl="0" algn="ctr">
                        <a:lnSpc>
                          <a:spcPct val="100000"/>
                        </a:lnSpc>
                        <a:spcBef>
                          <a:spcPts val="0"/>
                        </a:spcBef>
                        <a:spcAft>
                          <a:spcPts val="0"/>
                        </a:spcAft>
                        <a:buNone/>
                      </a:pPr>
                      <a:r>
                        <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TP</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Reinforcement Learning</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000"/>
                        </a:spcBef>
                        <a:spcAft>
                          <a:spcPts val="0"/>
                        </a:spcAft>
                        <a:buNone/>
                      </a:pPr>
                      <a:r>
                        <a:rPr lang="en" sz="1100">
                          <a:highlight>
                            <a:srgbClr val="FFFFFF"/>
                          </a:highlight>
                          <a:latin typeface="Times New Roman"/>
                          <a:ea typeface="Times New Roman"/>
                          <a:cs typeface="Times New Roman"/>
                          <a:sym typeface="Times New Roman"/>
                        </a:rPr>
                        <a:t>A* algorithm with active behavior </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575">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Complex Large</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33 (tp)</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53</a:t>
                      </a:r>
                      <a:endParaRPr sz="1100">
                        <a:highlight>
                          <a:srgbClr val="FFFFFF"/>
                        </a:highlight>
                        <a:latin typeface="Times New Roman"/>
                        <a:ea typeface="Times New Roman"/>
                        <a:cs typeface="Times New Roman"/>
                        <a:sym typeface="Times New Roman"/>
                      </a:endParaRPr>
                    </a:p>
                  </a:txBody>
                  <a:tcPr marT="0" marB="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27</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575">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Complex Small</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29 (p=0.1)</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28</a:t>
                      </a:r>
                      <a:endParaRPr sz="1100">
                        <a:highlight>
                          <a:srgbClr val="FFFFFF"/>
                        </a:highlight>
                        <a:latin typeface="Times New Roman"/>
                        <a:ea typeface="Times New Roman"/>
                        <a:cs typeface="Times New Roman"/>
                        <a:sym typeface="Times New Roman"/>
                      </a:endParaRPr>
                    </a:p>
                  </a:txBody>
                  <a:tcPr marT="0" marB="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17</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575">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Simple Large</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56 (tp)</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94 </a:t>
                      </a:r>
                      <a:endParaRPr sz="1100">
                        <a:highlight>
                          <a:srgbClr val="FFFFFF"/>
                        </a:highlight>
                        <a:latin typeface="Times New Roman"/>
                        <a:ea typeface="Times New Roman"/>
                        <a:cs typeface="Times New Roman"/>
                        <a:sym typeface="Times New Roman"/>
                      </a:endParaRPr>
                    </a:p>
                  </a:txBody>
                  <a:tcPr marT="0" marB="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15</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575">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Simple Small</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24 (tp)</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40</a:t>
                      </a:r>
                      <a:endParaRPr sz="1100">
                        <a:highlight>
                          <a:srgbClr val="FFFFFF"/>
                        </a:highlight>
                        <a:latin typeface="Times New Roman"/>
                        <a:ea typeface="Times New Roman"/>
                        <a:cs typeface="Times New Roman"/>
                        <a:sym typeface="Times New Roman"/>
                      </a:endParaRPr>
                    </a:p>
                  </a:txBody>
                  <a:tcPr marT="0" marB="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100">
                          <a:highlight>
                            <a:srgbClr val="FFFFFF"/>
                          </a:highlight>
                          <a:latin typeface="Times New Roman"/>
                          <a:ea typeface="Times New Roman"/>
                          <a:cs typeface="Times New Roman"/>
                          <a:sym typeface="Times New Roman"/>
                        </a:rPr>
                        <a:t>11</a:t>
                      </a:r>
                      <a:endParaRPr sz="1100">
                        <a:highlight>
                          <a:srgbClr val="FFFFFF"/>
                        </a:highlight>
                        <a:latin typeface="Times New Roman"/>
                        <a:ea typeface="Times New Roman"/>
                        <a:cs typeface="Times New Roman"/>
                        <a:sym typeface="Times New Roman"/>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27" name="Google Shape;427;p61"/>
          <p:cNvSpPr txBox="1"/>
          <p:nvPr/>
        </p:nvSpPr>
        <p:spPr>
          <a:xfrm>
            <a:off x="729450" y="3921150"/>
            <a:ext cx="7905000" cy="1194300"/>
          </a:xfrm>
          <a:prstGeom prst="rect">
            <a:avLst/>
          </a:prstGeom>
          <a:noFill/>
          <a:ln>
            <a:noFill/>
          </a:ln>
        </p:spPr>
        <p:txBody>
          <a:bodyPr anchorCtr="0" anchor="t" bIns="91425" lIns="91425" spcFirstLastPara="1" rIns="91425" wrap="square" tIns="91425">
            <a:spAutoFit/>
          </a:bodyPr>
          <a:lstStyle/>
          <a:p>
            <a:pPr indent="-332740" lvl="0" marL="457200" rtl="0" algn="l">
              <a:spcBef>
                <a:spcPts val="0"/>
              </a:spcBef>
              <a:spcAft>
                <a:spcPts val="0"/>
              </a:spcAft>
              <a:buClr>
                <a:schemeClr val="dk2"/>
              </a:buClr>
              <a:buSzPts val="1640"/>
              <a:buFont typeface="Raleway"/>
              <a:buChar char="-"/>
            </a:pPr>
            <a:r>
              <a:rPr b="1" lang="en" sz="1640">
                <a:solidFill>
                  <a:schemeClr val="dk2"/>
                </a:solidFill>
                <a:latin typeface="Raleway"/>
                <a:ea typeface="Raleway"/>
                <a:cs typeface="Raleway"/>
                <a:sym typeface="Raleway"/>
              </a:rPr>
              <a:t>Except for the </a:t>
            </a:r>
            <a:r>
              <a:rPr b="1" lang="en" sz="1640">
                <a:solidFill>
                  <a:schemeClr val="dk2"/>
                </a:solidFill>
                <a:latin typeface="Raleway"/>
                <a:ea typeface="Raleway"/>
                <a:cs typeface="Raleway"/>
                <a:sym typeface="Raleway"/>
              </a:rPr>
              <a:t>complex</a:t>
            </a:r>
            <a:r>
              <a:rPr b="1" lang="en" sz="1640">
                <a:solidFill>
                  <a:schemeClr val="dk2"/>
                </a:solidFill>
                <a:latin typeface="Raleway"/>
                <a:ea typeface="Raleway"/>
                <a:cs typeface="Raleway"/>
                <a:sym typeface="Raleway"/>
              </a:rPr>
              <a:t> small environment, TP performed better than RL</a:t>
            </a:r>
            <a:endParaRPr b="1" sz="1640">
              <a:solidFill>
                <a:schemeClr val="dk2"/>
              </a:solidFill>
              <a:latin typeface="Raleway"/>
              <a:ea typeface="Raleway"/>
              <a:cs typeface="Raleway"/>
              <a:sym typeface="Raleway"/>
            </a:endParaRPr>
          </a:p>
          <a:p>
            <a:pPr indent="-332740" lvl="0" marL="457200" rtl="0" algn="l">
              <a:spcBef>
                <a:spcPts val="0"/>
              </a:spcBef>
              <a:spcAft>
                <a:spcPts val="0"/>
              </a:spcAft>
              <a:buClr>
                <a:schemeClr val="dk2"/>
              </a:buClr>
              <a:buSzPts val="1640"/>
              <a:buFont typeface="Raleway"/>
              <a:buChar char="-"/>
            </a:pPr>
            <a:r>
              <a:rPr b="1" lang="en" sz="1640">
                <a:solidFill>
                  <a:schemeClr val="dk2"/>
                </a:solidFill>
                <a:latin typeface="Raleway"/>
                <a:ea typeface="Raleway"/>
                <a:cs typeface="Raleway"/>
                <a:sym typeface="Raleway"/>
              </a:rPr>
              <a:t>A* algorithm with active behavior outperformed the others</a:t>
            </a:r>
            <a:endParaRPr b="1" sz="1640">
              <a:solidFill>
                <a:schemeClr val="dk2"/>
              </a:solidFill>
              <a:latin typeface="Raleway"/>
              <a:ea typeface="Raleway"/>
              <a:cs typeface="Raleway"/>
              <a:sym typeface="Raleway"/>
            </a:endParaRPr>
          </a:p>
          <a:p>
            <a:pPr indent="-332740" lvl="0" marL="457200" rtl="0" algn="l">
              <a:spcBef>
                <a:spcPts val="0"/>
              </a:spcBef>
              <a:spcAft>
                <a:spcPts val="0"/>
              </a:spcAft>
              <a:buClr>
                <a:schemeClr val="dk2"/>
              </a:buClr>
              <a:buSzPts val="1640"/>
              <a:buFont typeface="Raleway"/>
              <a:buChar char="-"/>
            </a:pPr>
            <a:r>
              <a:rPr b="1" lang="en" sz="1640">
                <a:solidFill>
                  <a:schemeClr val="dk2"/>
                </a:solidFill>
                <a:latin typeface="Raleway"/>
                <a:ea typeface="Raleway"/>
                <a:cs typeface="Raleway"/>
                <a:sym typeface="Raleway"/>
              </a:rPr>
              <a:t>RL used in this project was not suitable for MAPD task in complex environment and active behavior could make better performance.</a:t>
            </a:r>
            <a:endParaRPr b="1" sz="1640">
              <a:solidFill>
                <a:schemeClr val="dk2"/>
              </a:solidFill>
              <a:latin typeface="Raleway"/>
              <a:ea typeface="Raleway"/>
              <a:cs typeface="Raleway"/>
              <a:sym typeface="Raleway"/>
            </a:endParaRPr>
          </a:p>
        </p:txBody>
      </p:sp>
      <p:sp>
        <p:nvSpPr>
          <p:cNvPr id="428" name="Google Shape;428;p61"/>
          <p:cNvSpPr txBox="1"/>
          <p:nvPr/>
        </p:nvSpPr>
        <p:spPr>
          <a:xfrm>
            <a:off x="1032600" y="1777650"/>
            <a:ext cx="3000000" cy="46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40">
                <a:solidFill>
                  <a:schemeClr val="dk2"/>
                </a:solidFill>
                <a:latin typeface="Raleway"/>
                <a:ea typeface="Raleway"/>
                <a:cs typeface="Raleway"/>
                <a:sym typeface="Raleway"/>
              </a:rPr>
              <a:t>1.completion time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434" name="Google Shape;434;p62"/>
          <p:cNvSpPr txBox="1"/>
          <p:nvPr/>
        </p:nvSpPr>
        <p:spPr>
          <a:xfrm>
            <a:off x="729450" y="2245650"/>
            <a:ext cx="7905000" cy="942000"/>
          </a:xfrm>
          <a:prstGeom prst="rect">
            <a:avLst/>
          </a:prstGeom>
          <a:noFill/>
          <a:ln>
            <a:noFill/>
          </a:ln>
        </p:spPr>
        <p:txBody>
          <a:bodyPr anchorCtr="0" anchor="t" bIns="91425" lIns="91425" spcFirstLastPara="1" rIns="91425" wrap="square" tIns="91425">
            <a:spAutoFit/>
          </a:bodyPr>
          <a:lstStyle/>
          <a:p>
            <a:pPr indent="-332740" lvl="0" marL="457200" rtl="0" algn="l">
              <a:spcBef>
                <a:spcPts val="0"/>
              </a:spcBef>
              <a:spcAft>
                <a:spcPts val="0"/>
              </a:spcAft>
              <a:buClr>
                <a:schemeClr val="dk2"/>
              </a:buClr>
              <a:buSzPts val="1640"/>
              <a:buFont typeface="Raleway"/>
              <a:buChar char="-"/>
            </a:pPr>
            <a:r>
              <a:rPr b="1" lang="en" sz="1640">
                <a:solidFill>
                  <a:schemeClr val="dk2"/>
                </a:solidFill>
                <a:latin typeface="Raleway"/>
                <a:ea typeface="Raleway"/>
                <a:cs typeface="Raleway"/>
                <a:sym typeface="Raleway"/>
              </a:rPr>
              <a:t>Error behavior on RL : we could saw the training ended up as some robots hit the shelves and other robots</a:t>
            </a:r>
            <a:endParaRPr b="1" sz="1640">
              <a:solidFill>
                <a:schemeClr val="dk2"/>
              </a:solidFill>
              <a:latin typeface="Raleway"/>
              <a:ea typeface="Raleway"/>
              <a:cs typeface="Raleway"/>
              <a:sym typeface="Raleway"/>
            </a:endParaRPr>
          </a:p>
          <a:p>
            <a:pPr indent="0" lvl="0" marL="457200" rtl="0" algn="l">
              <a:spcBef>
                <a:spcPts val="0"/>
              </a:spcBef>
              <a:spcAft>
                <a:spcPts val="0"/>
              </a:spcAft>
              <a:buNone/>
            </a:pPr>
            <a:r>
              <a:rPr b="1" lang="en" sz="1640">
                <a:solidFill>
                  <a:schemeClr val="dk2"/>
                </a:solidFill>
                <a:latin typeface="Raleway"/>
                <a:ea typeface="Raleway"/>
                <a:cs typeface="Raleway"/>
                <a:sym typeface="Raleway"/>
              </a:rPr>
              <a:t>(there need to be tested  and have feedback during or end of training.</a:t>
            </a:r>
            <a:endParaRPr b="1" sz="1640">
              <a:solidFill>
                <a:schemeClr val="dk2"/>
              </a:solidFill>
              <a:latin typeface="Raleway"/>
              <a:ea typeface="Raleway"/>
              <a:cs typeface="Raleway"/>
              <a:sym typeface="Raleway"/>
            </a:endParaRPr>
          </a:p>
        </p:txBody>
      </p:sp>
      <p:sp>
        <p:nvSpPr>
          <p:cNvPr id="435" name="Google Shape;435;p62"/>
          <p:cNvSpPr txBox="1"/>
          <p:nvPr/>
        </p:nvSpPr>
        <p:spPr>
          <a:xfrm>
            <a:off x="1032600" y="1777650"/>
            <a:ext cx="3000000" cy="46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40">
                <a:solidFill>
                  <a:schemeClr val="dk2"/>
                </a:solidFill>
                <a:latin typeface="Raleway"/>
                <a:ea typeface="Raleway"/>
                <a:cs typeface="Raleway"/>
                <a:sym typeface="Raleway"/>
              </a:rPr>
              <a:t>2</a:t>
            </a:r>
            <a:r>
              <a:rPr b="1" lang="en" sz="1840">
                <a:solidFill>
                  <a:schemeClr val="dk2"/>
                </a:solidFill>
                <a:latin typeface="Raleway"/>
                <a:ea typeface="Raleway"/>
                <a:cs typeface="Raleway"/>
                <a:sym typeface="Raleway"/>
              </a:rPr>
              <a:t>.Simulation</a:t>
            </a:r>
            <a:endParaRPr/>
          </a:p>
        </p:txBody>
      </p:sp>
      <p:sp>
        <p:nvSpPr>
          <p:cNvPr id="436" name="Google Shape;436;p62"/>
          <p:cNvSpPr txBox="1"/>
          <p:nvPr/>
        </p:nvSpPr>
        <p:spPr>
          <a:xfrm>
            <a:off x="729450" y="3365125"/>
            <a:ext cx="7905000" cy="689400"/>
          </a:xfrm>
          <a:prstGeom prst="rect">
            <a:avLst/>
          </a:prstGeom>
          <a:noFill/>
          <a:ln>
            <a:noFill/>
          </a:ln>
        </p:spPr>
        <p:txBody>
          <a:bodyPr anchorCtr="0" anchor="t" bIns="91425" lIns="91425" spcFirstLastPara="1" rIns="91425" wrap="square" tIns="91425">
            <a:spAutoFit/>
          </a:bodyPr>
          <a:lstStyle/>
          <a:p>
            <a:pPr indent="-332740" lvl="0" marL="457200" rtl="0" algn="l">
              <a:spcBef>
                <a:spcPts val="0"/>
              </a:spcBef>
              <a:spcAft>
                <a:spcPts val="0"/>
              </a:spcAft>
              <a:buClr>
                <a:schemeClr val="dk2"/>
              </a:buClr>
              <a:buSzPts val="1640"/>
              <a:buFont typeface="Raleway"/>
              <a:buChar char="-"/>
            </a:pPr>
            <a:r>
              <a:rPr b="1" lang="en" sz="1640">
                <a:solidFill>
                  <a:schemeClr val="dk2"/>
                </a:solidFill>
                <a:latin typeface="Raleway"/>
                <a:ea typeface="Raleway"/>
                <a:cs typeface="Raleway"/>
                <a:sym typeface="Raleway"/>
              </a:rPr>
              <a:t>A*star algorithm with active behavior still has a problem when it faces too crowded situation like bottle-neck.</a:t>
            </a:r>
            <a:endParaRPr b="1" sz="1640">
              <a:solidFill>
                <a:schemeClr val="dk2"/>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&amp; Conclusion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Works - Reinforcement Learning [3]</a:t>
            </a:r>
            <a:endParaRPr/>
          </a:p>
        </p:txBody>
      </p:sp>
      <p:sp>
        <p:nvSpPr>
          <p:cNvPr id="151" name="Google Shape;151;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Q-Learning: stores the state and action in the Q Table in the form of a Q Value; for action selection, it selects a random value or a maximum value according to the epsilon-greedy value and stores the reward values in the Q Table</a:t>
            </a:r>
            <a:endParaRPr/>
          </a:p>
          <a:p>
            <a:pPr indent="-298450" lvl="1" marL="914400" rtl="0" algn="l">
              <a:spcBef>
                <a:spcPts val="0"/>
              </a:spcBef>
              <a:spcAft>
                <a:spcPts val="0"/>
              </a:spcAft>
              <a:buSzPts val="1100"/>
              <a:buChar char="○"/>
            </a:pPr>
            <a:r>
              <a:rPr lang="en"/>
              <a:t>Learns based off real experience</a:t>
            </a:r>
            <a:endParaRPr/>
          </a:p>
          <a:p>
            <a:pPr indent="-298450" lvl="1" marL="914400" rtl="0" algn="l">
              <a:spcBef>
                <a:spcPts val="0"/>
              </a:spcBef>
              <a:spcAft>
                <a:spcPts val="0"/>
              </a:spcAft>
              <a:buSzPts val="1100"/>
              <a:buChar char="○"/>
            </a:pPr>
            <a:r>
              <a:rPr lang="en"/>
              <a:t>Struggles in a complex and advanced multi-agent environment</a:t>
            </a:r>
            <a:endParaRPr/>
          </a:p>
          <a:p>
            <a:pPr indent="-311150" lvl="0" marL="457200" rtl="0" algn="l">
              <a:spcBef>
                <a:spcPts val="0"/>
              </a:spcBef>
              <a:spcAft>
                <a:spcPts val="0"/>
              </a:spcAft>
              <a:buSzPts val="1300"/>
              <a:buChar char="●"/>
            </a:pPr>
            <a:r>
              <a:rPr lang="en"/>
              <a:t>Dyna-Q: aims to combine real and simulated experience to build a policy</a:t>
            </a:r>
            <a:endParaRPr/>
          </a:p>
          <a:p>
            <a:pPr indent="-298450" lvl="1" marL="914400" rtl="0" algn="l">
              <a:spcBef>
                <a:spcPts val="0"/>
              </a:spcBef>
              <a:spcAft>
                <a:spcPts val="0"/>
              </a:spcAft>
              <a:buSzPts val="1100"/>
              <a:buChar char="○"/>
            </a:pPr>
            <a:r>
              <a:rPr lang="en"/>
              <a:t>Combination of Q-Learning and Q-Planning (Q-Planning uses simulated experience)</a:t>
            </a:r>
            <a:endParaRPr/>
          </a:p>
          <a:p>
            <a:pPr indent="-311150" lvl="0" marL="457200" rtl="0" algn="l">
              <a:spcBef>
                <a:spcPts val="0"/>
              </a:spcBef>
              <a:spcAft>
                <a:spcPts val="0"/>
              </a:spcAft>
              <a:buSzPts val="1300"/>
              <a:buChar char="●"/>
            </a:pPr>
            <a:r>
              <a:rPr lang="en"/>
              <a:t>With a single agent in the environment, the Q-Learning algorithm was faster than the Dyna-Q algorithm on average, however, the mean final path length for the Dyna-Q algorithm was shorter</a:t>
            </a:r>
            <a:endParaRPr/>
          </a:p>
          <a:p>
            <a:pPr indent="-311150" lvl="0" marL="457200" rtl="0" algn="l">
              <a:spcBef>
                <a:spcPts val="0"/>
              </a:spcBef>
              <a:spcAft>
                <a:spcPts val="0"/>
              </a:spcAft>
              <a:buSzPts val="1300"/>
              <a:buChar char="●"/>
            </a:pPr>
            <a:r>
              <a:rPr lang="en"/>
              <a:t>Since our primary evaluation metric is total time, we proceeded only using Q-Learning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 Real World Application</a:t>
            </a:r>
            <a:endParaRPr/>
          </a:p>
        </p:txBody>
      </p:sp>
      <p:sp>
        <p:nvSpPr>
          <p:cNvPr id="447" name="Google Shape;447;p64"/>
          <p:cNvSpPr txBox="1"/>
          <p:nvPr>
            <p:ph idx="1" type="body"/>
          </p:nvPr>
        </p:nvSpPr>
        <p:spPr>
          <a:xfrm>
            <a:off x="729450" y="2078875"/>
            <a:ext cx="7688700" cy="27492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Char char="●"/>
            </a:pPr>
            <a:r>
              <a:rPr lang="en" sz="1700"/>
              <a:t> An optimal multi-agent pickup and delivery solution for robots maximizes the efficiency of resource utilization which can reduce costs and increase productivity. </a:t>
            </a:r>
            <a:endParaRPr sz="1700"/>
          </a:p>
          <a:p>
            <a:pPr indent="-336550" lvl="1" marL="914400" rtl="0" algn="l">
              <a:spcBef>
                <a:spcPts val="0"/>
              </a:spcBef>
              <a:spcAft>
                <a:spcPts val="0"/>
              </a:spcAft>
              <a:buSzPts val="1700"/>
              <a:buChar char="○"/>
            </a:pPr>
            <a:r>
              <a:rPr lang="en" sz="1700"/>
              <a:t>Reduced traffic congestion, improved delivery services, and greater scalability of autonomous systems</a:t>
            </a:r>
            <a:endParaRPr sz="1700"/>
          </a:p>
          <a:p>
            <a:pPr indent="-336550" lvl="0" marL="457200" rtl="0" algn="l">
              <a:spcBef>
                <a:spcPts val="0"/>
              </a:spcBef>
              <a:spcAft>
                <a:spcPts val="0"/>
              </a:spcAft>
              <a:buSzPts val="1700"/>
              <a:buChar char="●"/>
            </a:pPr>
            <a:r>
              <a:rPr lang="en" sz="1700"/>
              <a:t>For this project to be useful it must be able to handle to scale up its computational complexity and applicability to dynamic environments</a:t>
            </a:r>
            <a:endParaRPr sz="1700"/>
          </a:p>
          <a:p>
            <a:pPr indent="-336550" lvl="0" marL="457200" rtl="0" algn="l">
              <a:spcBef>
                <a:spcPts val="0"/>
              </a:spcBef>
              <a:spcAft>
                <a:spcPts val="0"/>
              </a:spcAft>
              <a:buSzPts val="1700"/>
              <a:buChar char="●"/>
            </a:pPr>
            <a:r>
              <a:rPr lang="en" sz="1700"/>
              <a:t>For all pathfinding algorithms, one of the key challenges is striking a balance between true optimality and performance (in this case total time)</a:t>
            </a:r>
            <a:endParaRPr sz="17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53" name="Google Shape;453;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This </a:t>
            </a:r>
            <a:r>
              <a:rPr lang="en" sz="1500"/>
              <a:t>Study compares TP, RL, and A* based active algorithms in multiple environments, to find the optimal algorithm that works best for multiple path finding, pickup and delivery tasks.</a:t>
            </a:r>
            <a:endParaRPr sz="1500"/>
          </a:p>
          <a:p>
            <a:pPr indent="-323850" lvl="0" marL="457200" rtl="0" algn="l">
              <a:spcBef>
                <a:spcPts val="0"/>
              </a:spcBef>
              <a:spcAft>
                <a:spcPts val="0"/>
              </a:spcAft>
              <a:buSzPts val="1500"/>
              <a:buChar char="●"/>
            </a:pPr>
            <a:r>
              <a:rPr lang="en" sz="1500"/>
              <a:t>Results showed that the A* based active </a:t>
            </a:r>
            <a:r>
              <a:rPr lang="en" sz="1500"/>
              <a:t>algorithm</a:t>
            </a:r>
            <a:r>
              <a:rPr lang="en" sz="1500"/>
              <a:t> outperformed TP and RL algorithms in small, complex environments, indicating a need for further studies in  adaptive, active algorithm can highly improve robot usage in these complex environments.</a:t>
            </a:r>
            <a:endParaRPr sz="1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7"/>
          <p:cNvPicPr preferRelativeResize="0"/>
          <p:nvPr/>
        </p:nvPicPr>
        <p:blipFill>
          <a:blip r:embed="rId3">
            <a:alphaModFix/>
          </a:blip>
          <a:stretch>
            <a:fillRect/>
          </a:stretch>
        </p:blipFill>
        <p:spPr>
          <a:xfrm>
            <a:off x="2203800" y="955800"/>
            <a:ext cx="5454625" cy="4033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Works - Adaptive Learning</a:t>
            </a:r>
            <a:endParaRPr/>
          </a:p>
        </p:txBody>
      </p:sp>
      <p:sp>
        <p:nvSpPr>
          <p:cNvPr id="157" name="Google Shape;157;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Adaptive Learning Approach for MultiAgent Navigation ("ALAN") [4]</a:t>
            </a:r>
            <a:endParaRPr/>
          </a:p>
          <a:p>
            <a:pPr indent="-298450" lvl="1" marL="914400" rtl="0" algn="l">
              <a:spcBef>
                <a:spcPts val="0"/>
              </a:spcBef>
              <a:spcAft>
                <a:spcPts val="0"/>
              </a:spcAft>
              <a:buSzPts val="1100"/>
              <a:buChar char="○"/>
            </a:pPr>
            <a:r>
              <a:rPr lang="en"/>
              <a:t>A scalable, adaptive learning approach that allows agents in multi-agent navigation to dynamically adapt their behavior, resulting in faster and collision-free motions</a:t>
            </a:r>
            <a:endParaRPr/>
          </a:p>
          <a:p>
            <a:pPr indent="-298450" lvl="1" marL="914400" rtl="0" algn="l">
              <a:spcBef>
                <a:spcPts val="0"/>
              </a:spcBef>
              <a:spcAft>
                <a:spcPts val="0"/>
              </a:spcAft>
              <a:buSzPts val="1100"/>
              <a:buChar char="○"/>
            </a:pPr>
            <a:r>
              <a:rPr lang="en"/>
              <a:t>The approach introduces an offline Markov Chain Monte Carlo method to learn an optimized action space for each environment. ALAN dynamically adapts the motion of agents using the Softmax action selection strategy and a limited time window of rewards. </a:t>
            </a:r>
            <a:endParaRPr/>
          </a:p>
          <a:p>
            <a:pPr indent="-311150" lvl="0" marL="457200" rtl="0" algn="l">
              <a:spcBef>
                <a:spcPts val="0"/>
              </a:spcBef>
              <a:spcAft>
                <a:spcPts val="0"/>
              </a:spcAft>
              <a:buSzPts val="1300"/>
              <a:buChar char="●"/>
            </a:pPr>
            <a:r>
              <a:rPr lang="en"/>
              <a:t>Online Re-Planning and Adaptive Parameter Updates [5]</a:t>
            </a:r>
            <a:endParaRPr/>
          </a:p>
          <a:p>
            <a:pPr indent="-298450" lvl="1" marL="914400" rtl="0" algn="l">
              <a:spcBef>
                <a:spcPts val="0"/>
              </a:spcBef>
              <a:spcAft>
                <a:spcPts val="0"/>
              </a:spcAft>
              <a:buSzPts val="1100"/>
              <a:buChar char="○"/>
            </a:pPr>
            <a:r>
              <a:rPr lang="en"/>
              <a:t>This study prioritized parameter updates for path planning with subsequent online re-planning of travel paths with updated parameters, resulting in the quick implementation of robust planning for automated delivery services.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729450" y="1309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68" name="Google Shape;168;p31"/>
          <p:cNvSpPr txBox="1"/>
          <p:nvPr>
            <p:ph idx="1" type="body"/>
          </p:nvPr>
        </p:nvSpPr>
        <p:spPr>
          <a:xfrm>
            <a:off x="620775" y="2115100"/>
            <a:ext cx="3842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Initial methodology: Choose 3 state-of-art algorithms for multi agent navigation and evaluate which one works better in restricted environments. </a:t>
            </a:r>
            <a:endParaRPr/>
          </a:p>
          <a:p>
            <a:pPr indent="-311150" lvl="0" marL="457200" rtl="0" algn="l">
              <a:spcBef>
                <a:spcPts val="0"/>
              </a:spcBef>
              <a:spcAft>
                <a:spcPts val="0"/>
              </a:spcAft>
              <a:buSzPts val="1300"/>
              <a:buChar char="●"/>
            </a:pPr>
            <a:r>
              <a:rPr lang="en"/>
              <a:t>All algorithms were tested on four different environments. </a:t>
            </a:r>
            <a:endParaRPr/>
          </a:p>
        </p:txBody>
      </p:sp>
      <p:sp>
        <p:nvSpPr>
          <p:cNvPr id="169" name="Google Shape;169;p31"/>
          <p:cNvSpPr/>
          <p:nvPr/>
        </p:nvSpPr>
        <p:spPr>
          <a:xfrm>
            <a:off x="4972450" y="2175325"/>
            <a:ext cx="3341400" cy="4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 name="Google Shape;170;p31"/>
          <p:cNvSpPr/>
          <p:nvPr/>
        </p:nvSpPr>
        <p:spPr>
          <a:xfrm>
            <a:off x="4972450" y="2970663"/>
            <a:ext cx="3341400" cy="4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1" name="Google Shape;171;p31"/>
          <p:cNvSpPr/>
          <p:nvPr/>
        </p:nvSpPr>
        <p:spPr>
          <a:xfrm>
            <a:off x="4972450" y="3766025"/>
            <a:ext cx="3341400" cy="4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2" name="Google Shape;172;p31"/>
          <p:cNvSpPr txBox="1"/>
          <p:nvPr/>
        </p:nvSpPr>
        <p:spPr>
          <a:xfrm>
            <a:off x="4981500" y="2175325"/>
            <a:ext cx="33414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TOKEN PASSING</a:t>
            </a:r>
            <a:endParaRPr sz="1300">
              <a:solidFill>
                <a:schemeClr val="accent1"/>
              </a:solidFill>
              <a:latin typeface="Lato"/>
              <a:ea typeface="Lato"/>
              <a:cs typeface="Lato"/>
              <a:sym typeface="Lato"/>
            </a:endParaRPr>
          </a:p>
        </p:txBody>
      </p:sp>
      <p:sp>
        <p:nvSpPr>
          <p:cNvPr id="173" name="Google Shape;173;p31"/>
          <p:cNvSpPr txBox="1"/>
          <p:nvPr/>
        </p:nvSpPr>
        <p:spPr>
          <a:xfrm>
            <a:off x="4981500" y="2972200"/>
            <a:ext cx="33414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REINFORCEMENT LEARNING</a:t>
            </a:r>
            <a:endParaRPr sz="1300">
              <a:solidFill>
                <a:schemeClr val="accent1"/>
              </a:solidFill>
              <a:latin typeface="Lato"/>
              <a:ea typeface="Lato"/>
              <a:cs typeface="Lato"/>
              <a:sym typeface="Lato"/>
            </a:endParaRPr>
          </a:p>
        </p:txBody>
      </p:sp>
      <p:sp>
        <p:nvSpPr>
          <p:cNvPr id="174" name="Google Shape;174;p31"/>
          <p:cNvSpPr txBox="1"/>
          <p:nvPr/>
        </p:nvSpPr>
        <p:spPr>
          <a:xfrm>
            <a:off x="4981500" y="3769075"/>
            <a:ext cx="33414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ACTIVE BEHAVIOR WITH A* ALGORITHM</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idx="1" type="body"/>
          </p:nvPr>
        </p:nvSpPr>
        <p:spPr>
          <a:xfrm>
            <a:off x="3079950" y="1856500"/>
            <a:ext cx="5665800" cy="127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2B2B2B"/>
                </a:solidFill>
              </a:rPr>
              <a:t>Initialize Token &amp; Add New Tasks information to the Token</a:t>
            </a:r>
            <a:endParaRPr>
              <a:solidFill>
                <a:srgbClr val="2B2B2B"/>
              </a:solidFill>
            </a:endParaRPr>
          </a:p>
          <a:p>
            <a:pPr indent="-311150" lvl="0" marL="457200" rtl="0" algn="l">
              <a:spcBef>
                <a:spcPts val="1200"/>
              </a:spcBef>
              <a:spcAft>
                <a:spcPts val="0"/>
              </a:spcAft>
              <a:buClr>
                <a:srgbClr val="2B2B2B"/>
              </a:buClr>
              <a:buSzPts val="1300"/>
              <a:buChar char="-"/>
            </a:pPr>
            <a:r>
              <a:rPr lang="en">
                <a:solidFill>
                  <a:srgbClr val="2B2B2B"/>
                </a:solidFill>
              </a:rPr>
              <a:t>Check for agents requesting tokens</a:t>
            </a:r>
            <a:endParaRPr>
              <a:solidFill>
                <a:srgbClr val="2B2B2B"/>
              </a:solidFill>
            </a:endParaRPr>
          </a:p>
        </p:txBody>
      </p:sp>
      <p:sp>
        <p:nvSpPr>
          <p:cNvPr id="185" name="Google Shape;18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1 | Token Passing </a:t>
            </a:r>
            <a:endParaRPr/>
          </a:p>
        </p:txBody>
      </p:sp>
      <p:pic>
        <p:nvPicPr>
          <p:cNvPr id="186" name="Google Shape;186;p33"/>
          <p:cNvPicPr preferRelativeResize="0"/>
          <p:nvPr/>
        </p:nvPicPr>
        <p:blipFill>
          <a:blip r:embed="rId3">
            <a:alphaModFix/>
          </a:blip>
          <a:stretch>
            <a:fillRect/>
          </a:stretch>
        </p:blipFill>
        <p:spPr>
          <a:xfrm>
            <a:off x="729450" y="1904025"/>
            <a:ext cx="2342927" cy="2989599"/>
          </a:xfrm>
          <a:prstGeom prst="rect">
            <a:avLst/>
          </a:prstGeom>
          <a:noFill/>
          <a:ln>
            <a:noFill/>
          </a:ln>
        </p:spPr>
      </p:pic>
      <p:sp>
        <p:nvSpPr>
          <p:cNvPr id="187" name="Google Shape;187;p33"/>
          <p:cNvSpPr txBox="1"/>
          <p:nvPr>
            <p:ph idx="1" type="body"/>
          </p:nvPr>
        </p:nvSpPr>
        <p:spPr>
          <a:xfrm>
            <a:off x="3079950" y="2669100"/>
            <a:ext cx="5814600" cy="16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B2B2B"/>
                </a:solidFill>
              </a:rPr>
              <a:t>Agent with Token</a:t>
            </a:r>
            <a:endParaRPr>
              <a:solidFill>
                <a:srgbClr val="2B2B2B"/>
              </a:solidFill>
            </a:endParaRPr>
          </a:p>
          <a:p>
            <a:pPr indent="-311150" lvl="0" marL="457200" rtl="0" algn="l">
              <a:spcBef>
                <a:spcPts val="1200"/>
              </a:spcBef>
              <a:spcAft>
                <a:spcPts val="0"/>
              </a:spcAft>
              <a:buClr>
                <a:srgbClr val="2B2B2B"/>
              </a:buClr>
              <a:buSzPts val="1300"/>
              <a:buChar char="-"/>
            </a:pPr>
            <a:r>
              <a:rPr lang="en">
                <a:solidFill>
                  <a:srgbClr val="2B2B2B"/>
                </a:solidFill>
              </a:rPr>
              <a:t>Identify </a:t>
            </a:r>
            <a:r>
              <a:rPr b="1" lang="en">
                <a:solidFill>
                  <a:srgbClr val="2B2B2B"/>
                </a:solidFill>
              </a:rPr>
              <a:t>tasks </a:t>
            </a:r>
            <a:r>
              <a:rPr lang="en">
                <a:solidFill>
                  <a:srgbClr val="2B2B2B"/>
                </a:solidFill>
              </a:rPr>
              <a:t>that are currently not being targeted by any agent.</a:t>
            </a:r>
            <a:endParaRPr>
              <a:solidFill>
                <a:srgbClr val="2B2B2B"/>
              </a:solidFill>
            </a:endParaRPr>
          </a:p>
          <a:p>
            <a:pPr indent="-311150" lvl="0" marL="457200" rtl="0" algn="l">
              <a:spcBef>
                <a:spcPts val="0"/>
              </a:spcBef>
              <a:spcAft>
                <a:spcPts val="0"/>
              </a:spcAft>
              <a:buClr>
                <a:srgbClr val="2B2B2B"/>
              </a:buClr>
              <a:buSzPts val="1300"/>
              <a:buChar char="-"/>
            </a:pPr>
            <a:r>
              <a:rPr lang="en">
                <a:solidFill>
                  <a:srgbClr val="2B2B2B"/>
                </a:solidFill>
              </a:rPr>
              <a:t>Identify </a:t>
            </a:r>
            <a:r>
              <a:rPr b="1" lang="en">
                <a:solidFill>
                  <a:srgbClr val="2B2B2B"/>
                </a:solidFill>
              </a:rPr>
              <a:t>path </a:t>
            </a:r>
            <a:r>
              <a:rPr lang="en">
                <a:solidFill>
                  <a:srgbClr val="2B2B2B"/>
                </a:solidFill>
              </a:rPr>
              <a:t>that doesn't conflict with the paths of other agents.</a:t>
            </a:r>
            <a:endParaRPr>
              <a:solidFill>
                <a:srgbClr val="2B2B2B"/>
              </a:solidFill>
            </a:endParaRPr>
          </a:p>
          <a:p>
            <a:pPr indent="-311150" lvl="1" marL="914400" rtl="0" algn="l">
              <a:spcBef>
                <a:spcPts val="0"/>
              </a:spcBef>
              <a:spcAft>
                <a:spcPts val="0"/>
              </a:spcAft>
              <a:buClr>
                <a:srgbClr val="2B2B2B"/>
              </a:buClr>
              <a:buSzPts val="1300"/>
              <a:buChar char="-"/>
            </a:pPr>
            <a:r>
              <a:rPr lang="en" sz="1300">
                <a:solidFill>
                  <a:srgbClr val="2B2B2B"/>
                </a:solidFill>
              </a:rPr>
              <a:t>If one or more </a:t>
            </a:r>
            <a:r>
              <a:rPr b="1" lang="en" sz="1300">
                <a:solidFill>
                  <a:srgbClr val="2B2B2B"/>
                </a:solidFill>
              </a:rPr>
              <a:t>tasks are available</a:t>
            </a:r>
            <a:r>
              <a:rPr lang="en" sz="1300">
                <a:solidFill>
                  <a:srgbClr val="2B2B2B"/>
                </a:solidFill>
              </a:rPr>
              <a:t>, assign, and plan paths</a:t>
            </a:r>
            <a:endParaRPr sz="1300">
              <a:solidFill>
                <a:srgbClr val="2B2B2B"/>
              </a:solidFill>
            </a:endParaRPr>
          </a:p>
          <a:p>
            <a:pPr indent="-311150" lvl="1" marL="914400" rtl="0" algn="l">
              <a:spcBef>
                <a:spcPts val="0"/>
              </a:spcBef>
              <a:spcAft>
                <a:spcPts val="0"/>
              </a:spcAft>
              <a:buClr>
                <a:srgbClr val="2B2B2B"/>
              </a:buClr>
              <a:buSzPts val="1300"/>
              <a:buChar char="-"/>
            </a:pPr>
            <a:r>
              <a:rPr lang="en" sz="1300">
                <a:solidFill>
                  <a:srgbClr val="2B2B2B"/>
                </a:solidFill>
              </a:rPr>
              <a:t>If </a:t>
            </a:r>
            <a:r>
              <a:rPr b="1" lang="en" sz="1300">
                <a:solidFill>
                  <a:srgbClr val="2B2B2B"/>
                </a:solidFill>
              </a:rPr>
              <a:t>all current tasks are occupied</a:t>
            </a:r>
            <a:r>
              <a:rPr lang="en" sz="1300">
                <a:solidFill>
                  <a:srgbClr val="2B2B2B"/>
                </a:solidFill>
              </a:rPr>
              <a:t>, agent updates current status/path to the token</a:t>
            </a:r>
            <a:endParaRPr sz="1300">
              <a:solidFill>
                <a:srgbClr val="2B2B2B"/>
              </a:solidFill>
            </a:endParaRPr>
          </a:p>
          <a:p>
            <a:pPr indent="-311150" lvl="0" marL="457200" rtl="0" algn="l">
              <a:spcBef>
                <a:spcPts val="0"/>
              </a:spcBef>
              <a:spcAft>
                <a:spcPts val="0"/>
              </a:spcAft>
              <a:buClr>
                <a:srgbClr val="2B2B2B"/>
              </a:buClr>
              <a:buSzPts val="1300"/>
              <a:buChar char="-"/>
            </a:pPr>
            <a:r>
              <a:rPr b="1" lang="en">
                <a:solidFill>
                  <a:srgbClr val="2B2B2B"/>
                </a:solidFill>
              </a:rPr>
              <a:t>Returns the token</a:t>
            </a:r>
            <a:r>
              <a:rPr lang="en">
                <a:solidFill>
                  <a:srgbClr val="2B2B2B"/>
                </a:solidFill>
              </a:rPr>
              <a:t> to the system so that it is available for other agents</a:t>
            </a:r>
            <a:endParaRPr>
              <a:solidFill>
                <a:srgbClr val="2B2B2B"/>
              </a:solidFill>
            </a:endParaRPr>
          </a:p>
          <a:p>
            <a:pPr indent="-311150" lvl="0" marL="457200" rtl="0" algn="l">
              <a:spcBef>
                <a:spcPts val="0"/>
              </a:spcBef>
              <a:spcAft>
                <a:spcPts val="0"/>
              </a:spcAft>
              <a:buClr>
                <a:srgbClr val="2B2B2B"/>
              </a:buClr>
              <a:buSzPts val="1300"/>
              <a:buChar char="-"/>
            </a:pPr>
            <a:r>
              <a:rPr lang="en">
                <a:solidFill>
                  <a:srgbClr val="2B2B2B"/>
                </a:solidFill>
              </a:rPr>
              <a:t>Agents </a:t>
            </a:r>
            <a:r>
              <a:rPr b="1" lang="en">
                <a:solidFill>
                  <a:srgbClr val="2B2B2B"/>
                </a:solidFill>
              </a:rPr>
              <a:t>move for one time step</a:t>
            </a:r>
            <a:endParaRPr b="1">
              <a:solidFill>
                <a:srgbClr val="2B2B2B"/>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